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0" r:id="rId2"/>
    <p:sldId id="311" r:id="rId3"/>
    <p:sldId id="312" r:id="rId4"/>
    <p:sldId id="313" r:id="rId5"/>
    <p:sldId id="314" r:id="rId6"/>
    <p:sldId id="315" r:id="rId7"/>
    <p:sldId id="319" r:id="rId8"/>
    <p:sldId id="317" r:id="rId9"/>
    <p:sldId id="318" r:id="rId10"/>
    <p:sldId id="325" r:id="rId11"/>
    <p:sldId id="324" r:id="rId12"/>
    <p:sldId id="326" r:id="rId13"/>
    <p:sldId id="327" r:id="rId14"/>
  </p:sldIdLst>
  <p:sldSz cx="9144000" cy="6858000" type="screen4x3"/>
  <p:notesSz cx="7010400" cy="92360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530D"/>
    <a:srgbClr val="906E00"/>
    <a:srgbClr val="61342D"/>
    <a:srgbClr val="990033"/>
    <a:srgbClr val="FFDE75"/>
    <a:srgbClr val="FFFF66"/>
    <a:srgbClr val="FFFF99"/>
    <a:srgbClr val="CC00CC"/>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4" autoAdjust="0"/>
    <p:restoredTop sz="60200" autoAdjust="0"/>
  </p:normalViewPr>
  <p:slideViewPr>
    <p:cSldViewPr>
      <p:cViewPr>
        <p:scale>
          <a:sx n="75" d="100"/>
          <a:sy n="75" d="100"/>
        </p:scale>
        <p:origin x="-148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s-MX"/>
          </a:p>
        </p:txBody>
      </p:sp>
      <p:sp>
        <p:nvSpPr>
          <p:cNvPr id="3" name="2 Marcador de fecha"/>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F713D55-9756-449F-B8F0-117F5FD8B5B5}" type="datetimeFigureOut">
              <a:rPr lang="es-MX" smtClean="0"/>
              <a:pPr/>
              <a:t>05/02/2015</a:t>
            </a:fld>
            <a:endParaRPr lang="es-MX"/>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s-MX"/>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8B524371-1449-472D-AF6D-E1B833CF3410}" type="slidenum">
              <a:rPr lang="es-MX" smtClean="0"/>
              <a:pPr/>
              <a:t>‹Nº›</a:t>
            </a:fld>
            <a:endParaRPr lang="es-MX"/>
          </a:p>
        </p:txBody>
      </p:sp>
    </p:spTree>
    <p:extLst>
      <p:ext uri="{BB962C8B-B14F-4D97-AF65-F5344CB8AC3E}">
        <p14:creationId xmlns:p14="http://schemas.microsoft.com/office/powerpoint/2010/main" val="421517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458"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s-MX">
              <a:latin typeface="Calibri" charset="0"/>
            </a:endParaRPr>
          </a:p>
        </p:txBody>
      </p:sp>
      <p:sp>
        <p:nvSpPr>
          <p:cNvPr id="19459"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75409C4-5ED6-254F-83E6-366F52D985C9}" type="slidenum">
              <a:rPr lang="es-MX" sz="1200"/>
              <a:pPr eaLnBrk="1" hangingPunct="1"/>
              <a:t>5</a:t>
            </a:fld>
            <a:endParaRPr lang="es-MX"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961F26-D631-47A5-9B78-BC1BEBF71C21}" type="datetimeFigureOut">
              <a:rPr lang="es-MX" smtClean="0"/>
              <a:pPr/>
              <a:t>05/02/2015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8" name="7 Rectángulo redondeado"/>
          <p:cNvSpPr/>
          <p:nvPr userDrawn="1"/>
        </p:nvSpPr>
        <p:spPr>
          <a:xfrm>
            <a:off x="0" y="0"/>
            <a:ext cx="9144000" cy="6858000"/>
          </a:xfrm>
          <a:prstGeom prst="roundRect">
            <a:avLst>
              <a:gd name="adj" fmla="val 2081"/>
            </a:avLst>
          </a:prstGeom>
          <a:solidFill>
            <a:schemeClr val="accent3">
              <a:lumMod val="60000"/>
              <a:lumOff val="40000"/>
            </a:schemeClr>
          </a:soli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61F26-D631-47A5-9B78-BC1BEBF71C21}" type="datetimeFigureOut">
              <a:rPr lang="es-MX" smtClean="0"/>
              <a:pPr/>
              <a:t>05/02/2015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20803-6BA0-4936-8644-E4FF0590B8A9}" type="slidenum">
              <a:rPr lang="es-MX" smtClean="0"/>
              <a:pPr/>
              <a:t>‹Nº›</a:t>
            </a:fld>
            <a:endParaRPr lang="es-MX"/>
          </a:p>
        </p:txBody>
      </p:sp>
      <p:pic>
        <p:nvPicPr>
          <p:cNvPr id="11" name="Imagen 10"/>
          <p:cNvPicPr>
            <a:picLocks noChangeAspect="1"/>
          </p:cNvPicPr>
          <p:nvPr userDrawn="1"/>
        </p:nvPicPr>
        <p:blipFill rotWithShape="1">
          <a:blip r:embed="rId13">
            <a:alphaModFix amt="20000"/>
          </a:blip>
          <a:srcRect l="150" r="48894" b="16283"/>
          <a:stretch/>
        </p:blipFill>
        <p:spPr>
          <a:xfrm>
            <a:off x="4860032" y="59680"/>
            <a:ext cx="4283968" cy="6823555"/>
          </a:xfrm>
          <a:prstGeom prst="rect">
            <a:avLst/>
          </a:prstGeom>
          <a:solidFill>
            <a:schemeClr val="bg1">
              <a:alpha val="42000"/>
            </a:schemeClr>
          </a:solidFill>
        </p:spPr>
      </p:pic>
      <p:pic>
        <p:nvPicPr>
          <p:cNvPr id="12" name="Imagen 11"/>
          <p:cNvPicPr>
            <a:picLocks noChangeAspect="1"/>
          </p:cNvPicPr>
          <p:nvPr userDrawn="1"/>
        </p:nvPicPr>
        <p:blipFill rotWithShape="1">
          <a:blip r:embed="rId13"/>
          <a:srcRect l="150" t="89319"/>
          <a:stretch/>
        </p:blipFill>
        <p:spPr>
          <a:xfrm>
            <a:off x="6074248" y="6480720"/>
            <a:ext cx="3106264" cy="40466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localhost\Users\jonathanlinaresb\Desktop\Macintosh%20HD:Users:jonathanlinaresb:Downloads:Outlook-7:10.1%20Anexo%201%20Cuadro%20resumen%20financiero%20fid%20784%201erSem2014.docx!OLE_LINK3"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oleObject" Target="file:///\\localhost\Users\jonathanlinaresb\Desktop\Macintosh%20HD:Users:jonathanlinaresb:Downloads:Outlook-7:10.1%20Anexo%201%20Cuadro%20resumen%20financiero%20fid%20784%201erSem2014.docx!OLE_LINK8"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ctrTitle"/>
          </p:nvPr>
        </p:nvSpPr>
        <p:spPr bwMode="auto">
          <a:xfrm>
            <a:off x="1331640" y="2276872"/>
            <a:ext cx="6172200" cy="1439862"/>
          </a:xfrm>
        </p:spPr>
        <p:txBody>
          <a:bodyPr>
            <a:normAutofit fontScale="90000"/>
          </a:bodyPr>
          <a:lstStyle/>
          <a:p>
            <a:pPr eaLnBrk="1" hangingPunct="1">
              <a:defRPr/>
            </a:pPr>
            <a:r>
              <a:rPr lang="es-ES" sz="6600" b="1" cap="none" dirty="0" smtClean="0">
                <a:solidFill>
                  <a:srgbClr val="61342D"/>
                </a:solidFill>
                <a:latin typeface="Candara"/>
                <a:cs typeface="Candara"/>
              </a:rPr>
              <a:t>FIDEICOMISO</a:t>
            </a:r>
            <a:r>
              <a:rPr lang="es-ES" sz="3600" b="1" cap="none" dirty="0" smtClean="0">
                <a:solidFill>
                  <a:srgbClr val="61342D"/>
                </a:solidFill>
                <a:latin typeface="Candara"/>
                <a:cs typeface="Candara"/>
              </a:rPr>
              <a:t> </a:t>
            </a:r>
            <a:r>
              <a:rPr lang="es-ES" sz="3600" b="1" cap="none" dirty="0" smtClean="0">
                <a:solidFill>
                  <a:srgbClr val="61342D"/>
                </a:solidFill>
                <a:latin typeface="Candara"/>
                <a:cs typeface="Candara"/>
              </a:rPr>
              <a:t/>
            </a:r>
            <a:br>
              <a:rPr lang="es-ES" sz="3600" b="1" cap="none" dirty="0" smtClean="0">
                <a:solidFill>
                  <a:srgbClr val="61342D"/>
                </a:solidFill>
                <a:latin typeface="Candara"/>
                <a:cs typeface="Candara"/>
              </a:rPr>
            </a:br>
            <a:r>
              <a:rPr lang="es-ES" sz="6200" b="1" dirty="0" smtClean="0">
                <a:solidFill>
                  <a:srgbClr val="61342D"/>
                </a:solidFill>
                <a:latin typeface="Candara"/>
                <a:cs typeface="Candara"/>
              </a:rPr>
              <a:t>ECOSUR</a:t>
            </a:r>
            <a:endParaRPr lang="es-ES" sz="6200" b="1" cap="none" dirty="0">
              <a:solidFill>
                <a:srgbClr val="61342D"/>
              </a:solidFill>
              <a:latin typeface="Candara"/>
              <a:cs typeface="Candara"/>
            </a:endParaRPr>
          </a:p>
        </p:txBody>
      </p:sp>
    </p:spTree>
    <p:extLst>
      <p:ext uri="{BB962C8B-B14F-4D97-AF65-F5344CB8AC3E}">
        <p14:creationId xmlns:p14="http://schemas.microsoft.com/office/powerpoint/2010/main" val="151068155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lstStyle/>
          <a:p>
            <a:r>
              <a:rPr lang="es-MX" sz="2000" b="1" dirty="0">
                <a:solidFill>
                  <a:srgbClr val="61342D"/>
                </a:solidFill>
                <a:latin typeface="Candara"/>
                <a:cs typeface="Candara"/>
              </a:rPr>
              <a:t>"Fondo de Investigación Científica y Desarrollo Tecnológico de</a:t>
            </a:r>
            <a:r>
              <a:rPr lang="es-ES_tradnl" sz="2000" dirty="0">
                <a:solidFill>
                  <a:srgbClr val="61342D"/>
                </a:solidFill>
                <a:latin typeface="Candara"/>
                <a:cs typeface="Candara"/>
              </a:rPr>
              <a:t/>
            </a:r>
            <a:br>
              <a:rPr lang="es-ES_tradnl" sz="2000" dirty="0">
                <a:solidFill>
                  <a:srgbClr val="61342D"/>
                </a:solidFill>
                <a:latin typeface="Candara"/>
                <a:cs typeface="Candara"/>
              </a:rPr>
            </a:br>
            <a:r>
              <a:rPr lang="es-MX" sz="2000" b="1" dirty="0">
                <a:solidFill>
                  <a:srgbClr val="61342D"/>
                </a:solidFill>
                <a:latin typeface="Candara"/>
                <a:cs typeface="Candara"/>
              </a:rPr>
              <a:t>El Colegio de la Frontera Sur Fid. 784"</a:t>
            </a:r>
            <a:endParaRPr lang="es-ES_tradnl" sz="2000" dirty="0">
              <a:solidFill>
                <a:srgbClr val="61342D"/>
              </a:solidFill>
              <a:latin typeface="Candara"/>
              <a:cs typeface="Candara"/>
            </a:endParaRPr>
          </a:p>
        </p:txBody>
      </p:sp>
      <p:graphicFrame>
        <p:nvGraphicFramePr>
          <p:cNvPr id="7" name="Objeto 6"/>
          <p:cNvGraphicFramePr>
            <a:graphicFrameLocks noChangeAspect="1"/>
          </p:cNvGraphicFramePr>
          <p:nvPr>
            <p:extLst>
              <p:ext uri="{D42A27DB-BD31-4B8C-83A1-F6EECF244321}">
                <p14:modId xmlns:p14="http://schemas.microsoft.com/office/powerpoint/2010/main" val="4214927149"/>
              </p:ext>
            </p:extLst>
          </p:nvPr>
        </p:nvGraphicFramePr>
        <p:xfrm>
          <a:off x="179512" y="1268760"/>
          <a:ext cx="8820150" cy="5976664"/>
        </p:xfrm>
        <a:graphic>
          <a:graphicData uri="http://schemas.openxmlformats.org/presentationml/2006/ole">
            <mc:AlternateContent xmlns:mc="http://schemas.openxmlformats.org/markup-compatibility/2006">
              <mc:Choice xmlns:v="urn:schemas-microsoft-com:vml" Requires="v">
                <p:oleObj spid="_x0000_s17418" name="Documento" r:id="rId3" imgW="8496300" imgH="5207000" progId="Word.Document.12">
                  <p:link updateAutomatic="1"/>
                </p:oleObj>
              </mc:Choice>
              <mc:Fallback>
                <p:oleObj name="Documento" r:id="rId3" imgW="8496300" imgH="5207000" progId="Word.Document.12">
                  <p:link updateAutomatic="1"/>
                  <p:pic>
                    <p:nvPicPr>
                      <p:cNvPr id="0" name=""/>
                      <p:cNvPicPr/>
                      <p:nvPr/>
                    </p:nvPicPr>
                    <p:blipFill>
                      <a:blip r:embed="rId4"/>
                      <a:stretch>
                        <a:fillRect/>
                      </a:stretch>
                    </p:blipFill>
                    <p:spPr>
                      <a:xfrm>
                        <a:off x="179512" y="1268760"/>
                        <a:ext cx="8820150" cy="5976664"/>
                      </a:xfrm>
                      <a:prstGeom prst="rect">
                        <a:avLst/>
                      </a:prstGeom>
                    </p:spPr>
                  </p:pic>
                </p:oleObj>
              </mc:Fallback>
            </mc:AlternateContent>
          </a:graphicData>
        </a:graphic>
      </p:graphicFrame>
    </p:spTree>
    <p:extLst>
      <p:ext uri="{BB962C8B-B14F-4D97-AF65-F5344CB8AC3E}">
        <p14:creationId xmlns:p14="http://schemas.microsoft.com/office/powerpoint/2010/main" val="13785097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to 6"/>
          <p:cNvGraphicFramePr>
            <a:graphicFrameLocks noChangeAspect="1"/>
          </p:cNvGraphicFramePr>
          <p:nvPr>
            <p:extLst>
              <p:ext uri="{D42A27DB-BD31-4B8C-83A1-F6EECF244321}">
                <p14:modId xmlns:p14="http://schemas.microsoft.com/office/powerpoint/2010/main" val="4074951824"/>
              </p:ext>
            </p:extLst>
          </p:nvPr>
        </p:nvGraphicFramePr>
        <p:xfrm>
          <a:off x="107504" y="984250"/>
          <a:ext cx="8820150" cy="5685110"/>
        </p:xfrm>
        <a:graphic>
          <a:graphicData uri="http://schemas.openxmlformats.org/presentationml/2006/ole">
            <mc:AlternateContent xmlns:mc="http://schemas.openxmlformats.org/markup-compatibility/2006">
              <mc:Choice xmlns:v="urn:schemas-microsoft-com:vml" Requires="v">
                <p:oleObj spid="_x0000_s16395" name="Documento" r:id="rId3" imgW="8496300" imgH="4889500" progId="Word.Document.12">
                  <p:link updateAutomatic="1"/>
                </p:oleObj>
              </mc:Choice>
              <mc:Fallback>
                <p:oleObj name="Documento" r:id="rId3" imgW="8496300" imgH="4889500" progId="Word.Document.12">
                  <p:link updateAutomatic="1"/>
                  <p:pic>
                    <p:nvPicPr>
                      <p:cNvPr id="0" name=""/>
                      <p:cNvPicPr/>
                      <p:nvPr/>
                    </p:nvPicPr>
                    <p:blipFill>
                      <a:blip r:embed="rId4"/>
                      <a:stretch>
                        <a:fillRect/>
                      </a:stretch>
                    </p:blipFill>
                    <p:spPr>
                      <a:xfrm>
                        <a:off x="107504" y="984250"/>
                        <a:ext cx="8820150" cy="5685110"/>
                      </a:xfrm>
                      <a:prstGeom prst="rect">
                        <a:avLst/>
                      </a:prstGeom>
                    </p:spPr>
                  </p:pic>
                </p:oleObj>
              </mc:Fallback>
            </mc:AlternateContent>
          </a:graphicData>
        </a:graphic>
      </p:graphicFrame>
      <p:sp>
        <p:nvSpPr>
          <p:cNvPr id="8" name="Título 1"/>
          <p:cNvSpPr>
            <a:spLocks noGrp="1"/>
          </p:cNvSpPr>
          <p:nvPr>
            <p:ph type="title"/>
          </p:nvPr>
        </p:nvSpPr>
        <p:spPr>
          <a:xfrm>
            <a:off x="457200" y="274638"/>
            <a:ext cx="8229600" cy="850106"/>
          </a:xfrm>
        </p:spPr>
        <p:txBody>
          <a:bodyPr/>
          <a:lstStyle/>
          <a:p>
            <a:r>
              <a:rPr lang="es-MX" sz="2000" b="1" dirty="0">
                <a:solidFill>
                  <a:srgbClr val="61342D"/>
                </a:solidFill>
                <a:latin typeface="Candara"/>
                <a:cs typeface="Candara"/>
              </a:rPr>
              <a:t>"Fondo de Investigación Científica y Desarrollo Tecnológico de</a:t>
            </a:r>
            <a:r>
              <a:rPr lang="es-ES_tradnl" sz="2000" dirty="0">
                <a:solidFill>
                  <a:srgbClr val="61342D"/>
                </a:solidFill>
                <a:latin typeface="Candara"/>
                <a:cs typeface="Candara"/>
              </a:rPr>
              <a:t/>
            </a:r>
            <a:br>
              <a:rPr lang="es-ES_tradnl" sz="2000" dirty="0">
                <a:solidFill>
                  <a:srgbClr val="61342D"/>
                </a:solidFill>
                <a:latin typeface="Candara"/>
                <a:cs typeface="Candara"/>
              </a:rPr>
            </a:br>
            <a:r>
              <a:rPr lang="es-MX" sz="2000" b="1" dirty="0">
                <a:solidFill>
                  <a:srgbClr val="61342D"/>
                </a:solidFill>
                <a:latin typeface="Candara"/>
                <a:cs typeface="Candara"/>
              </a:rPr>
              <a:t>El Colegio de la Frontera Sur Fid. 784"</a:t>
            </a:r>
            <a:endParaRPr lang="es-ES_tradnl" sz="2000" dirty="0">
              <a:solidFill>
                <a:srgbClr val="61342D"/>
              </a:solidFill>
              <a:latin typeface="Candara"/>
              <a:cs typeface="Candara"/>
            </a:endParaRPr>
          </a:p>
        </p:txBody>
      </p:sp>
    </p:spTree>
    <p:extLst>
      <p:ext uri="{BB962C8B-B14F-4D97-AF65-F5344CB8AC3E}">
        <p14:creationId xmlns:p14="http://schemas.microsoft.com/office/powerpoint/2010/main" val="16296763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_tradnl" sz="2400" b="1" dirty="0">
                <a:solidFill>
                  <a:srgbClr val="8B530D"/>
                </a:solidFill>
                <a:latin typeface="Candara"/>
                <a:cs typeface="Candara"/>
              </a:rPr>
              <a:t>Actualmente se trabaja con los lineamientos para la captación de recursos, contratación y adquisición de bienes y servicios. Políticas que ayudaran a clarificar los procedimientos que debe atender el fideicomiso en materia de control interno.</a:t>
            </a:r>
          </a:p>
          <a:p>
            <a:pPr algn="just"/>
            <a:endParaRPr lang="es-ES_tradnl" sz="2400" b="1" dirty="0">
              <a:solidFill>
                <a:srgbClr val="8B530D"/>
              </a:solidFill>
              <a:latin typeface="Candara"/>
              <a:cs typeface="Candara"/>
            </a:endParaRPr>
          </a:p>
          <a:p>
            <a:pPr algn="just"/>
            <a:r>
              <a:rPr lang="es-ES_tradnl" sz="2400" b="1" dirty="0" smtClean="0">
                <a:solidFill>
                  <a:srgbClr val="8B530D"/>
                </a:solidFill>
                <a:latin typeface="Candara"/>
                <a:cs typeface="Candara"/>
              </a:rPr>
              <a:t>Asimismo </a:t>
            </a:r>
            <a:r>
              <a:rPr lang="es-ES_tradnl" sz="2400" b="1" dirty="0">
                <a:solidFill>
                  <a:srgbClr val="8B530D"/>
                </a:solidFill>
                <a:latin typeface="Candara"/>
                <a:cs typeface="Candara"/>
              </a:rPr>
              <a:t>se comunica que, se ha proporcionado la información  en  los  sistemas  que  se  tienen implementados  para  el  efecto, incluyendo los operados por las dependencias globalizadoras, ej. Portal Aplicativo de la Secretaría de Hacienda (PASH). Con reportes trimestrales de cumplimiento sobre situación financiera que guarda dicho fideicomiso.</a:t>
            </a:r>
          </a:p>
          <a:p>
            <a:endParaRPr lang="es-ES" dirty="0"/>
          </a:p>
        </p:txBody>
      </p:sp>
      <p:sp>
        <p:nvSpPr>
          <p:cNvPr id="4" name="Título 1"/>
          <p:cNvSpPr>
            <a:spLocks noGrp="1"/>
          </p:cNvSpPr>
          <p:nvPr>
            <p:ph type="title"/>
          </p:nvPr>
        </p:nvSpPr>
        <p:spPr>
          <a:xfrm>
            <a:off x="457200" y="274638"/>
            <a:ext cx="8229600" cy="850106"/>
          </a:xfrm>
        </p:spPr>
        <p:txBody>
          <a:bodyPr/>
          <a:lstStyle/>
          <a:p>
            <a:r>
              <a:rPr lang="es-MX" sz="2400" b="1" dirty="0">
                <a:solidFill>
                  <a:srgbClr val="61342D"/>
                </a:solidFill>
                <a:latin typeface="Candara"/>
                <a:cs typeface="Candara"/>
              </a:rPr>
              <a:t>"Fondo de Investigación Científica y Desarrollo Tecnológico de</a:t>
            </a:r>
            <a:r>
              <a:rPr lang="es-ES_tradnl" sz="2400" dirty="0">
                <a:solidFill>
                  <a:srgbClr val="61342D"/>
                </a:solidFill>
                <a:latin typeface="Candara"/>
                <a:cs typeface="Candara"/>
              </a:rPr>
              <a:t/>
            </a:r>
            <a:br>
              <a:rPr lang="es-ES_tradnl" sz="2400" dirty="0">
                <a:solidFill>
                  <a:srgbClr val="61342D"/>
                </a:solidFill>
                <a:latin typeface="Candara"/>
                <a:cs typeface="Candara"/>
              </a:rPr>
            </a:br>
            <a:r>
              <a:rPr lang="es-MX" sz="2400" b="1" dirty="0">
                <a:solidFill>
                  <a:srgbClr val="61342D"/>
                </a:solidFill>
                <a:latin typeface="Candara"/>
                <a:cs typeface="Candara"/>
              </a:rPr>
              <a:t>El Colegio de la Frontera Sur Fid. 784"</a:t>
            </a:r>
            <a:endParaRPr lang="es-ES_tradnl" sz="2400" dirty="0">
              <a:solidFill>
                <a:srgbClr val="61342D"/>
              </a:solidFill>
              <a:latin typeface="Candara"/>
              <a:cs typeface="Candara"/>
            </a:endParaRPr>
          </a:p>
        </p:txBody>
      </p:sp>
    </p:spTree>
    <p:extLst>
      <p:ext uri="{BB962C8B-B14F-4D97-AF65-F5344CB8AC3E}">
        <p14:creationId xmlns:p14="http://schemas.microsoft.com/office/powerpoint/2010/main" val="42388044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10952" y="2276872"/>
            <a:ext cx="8229600" cy="4525963"/>
          </a:xfrm>
        </p:spPr>
        <p:txBody>
          <a:bodyPr/>
          <a:lstStyle/>
          <a:p>
            <a:pPr marL="0" indent="0">
              <a:buNone/>
            </a:pPr>
            <a:r>
              <a:rPr lang="es-ES" sz="13800" b="1" dirty="0" smtClean="0">
                <a:solidFill>
                  <a:srgbClr val="8B530D"/>
                </a:solidFill>
              </a:rPr>
              <a:t>GRACIAS </a:t>
            </a:r>
            <a:endParaRPr lang="es-ES" sz="13800" b="1" dirty="0">
              <a:solidFill>
                <a:srgbClr val="8B530D"/>
              </a:solidFill>
            </a:endParaRPr>
          </a:p>
        </p:txBody>
      </p:sp>
    </p:spTree>
    <p:extLst>
      <p:ext uri="{BB962C8B-B14F-4D97-AF65-F5344CB8AC3E}">
        <p14:creationId xmlns:p14="http://schemas.microsoft.com/office/powerpoint/2010/main" val="33222830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85825" y="260350"/>
            <a:ext cx="6854825" cy="865188"/>
          </a:xfrm>
          <a:prstGeom prst="rect">
            <a:avLst/>
          </a:prstGeom>
        </p:spPr>
        <p:txBody>
          <a:bodyPr/>
          <a:lstStyle/>
          <a:p>
            <a:pPr eaLnBrk="1" hangingPunct="1">
              <a:defRPr/>
            </a:pPr>
            <a:r>
              <a:rPr lang="es-ES" sz="3600" b="1" cap="none" dirty="0">
                <a:solidFill>
                  <a:srgbClr val="61342D"/>
                </a:solidFill>
                <a:effectLst>
                  <a:outerShdw blurRad="38100" dist="38100" dir="2700000" algn="tl">
                    <a:srgbClr val="DDDDDD"/>
                  </a:outerShdw>
                </a:effectLst>
                <a:latin typeface="Candara"/>
                <a:cs typeface="Candara"/>
              </a:rPr>
              <a:t>¿ QUE ES UN FIDEICOMISO ?</a:t>
            </a:r>
          </a:p>
        </p:txBody>
      </p:sp>
      <p:sp>
        <p:nvSpPr>
          <p:cNvPr id="33795" name="2 Marcador de contenido"/>
          <p:cNvSpPr>
            <a:spLocks noGrp="1"/>
          </p:cNvSpPr>
          <p:nvPr>
            <p:ph sz="quarter" idx="4294967295"/>
          </p:nvPr>
        </p:nvSpPr>
        <p:spPr>
          <a:xfrm>
            <a:off x="323529" y="1773238"/>
            <a:ext cx="8280920" cy="3527425"/>
          </a:xfrm>
          <a:prstGeom prst="rect">
            <a:avLst/>
          </a:prstGeom>
        </p:spPr>
        <p:txBody>
          <a:bodyPr/>
          <a:lstStyle/>
          <a:p>
            <a:pPr algn="just">
              <a:defRPr/>
            </a:pPr>
            <a:r>
              <a:rPr lang="es-ES" sz="2600" b="1" dirty="0">
                <a:solidFill>
                  <a:srgbClr val="61342D"/>
                </a:solidFill>
                <a:latin typeface="Candara"/>
                <a:cs typeface="Candara"/>
              </a:rPr>
              <a:t>Es un contrato o convenio en virtud del cual una o más personas, llamada </a:t>
            </a:r>
            <a:r>
              <a:rPr lang="es-ES" sz="2600" b="1" dirty="0">
                <a:solidFill>
                  <a:srgbClr val="61342D"/>
                </a:solidFill>
                <a:effectLst>
                  <a:outerShdw blurRad="38100" dist="38100" dir="2700000" algn="tl">
                    <a:srgbClr val="DDDDDD"/>
                  </a:outerShdw>
                </a:effectLst>
                <a:latin typeface="Candara"/>
                <a:cs typeface="Candara"/>
              </a:rPr>
              <a:t>fideicomitente</a:t>
            </a:r>
            <a:r>
              <a:rPr lang="es-ES" sz="2600" b="1" dirty="0">
                <a:solidFill>
                  <a:srgbClr val="61342D"/>
                </a:solidFill>
                <a:latin typeface="Candara"/>
                <a:cs typeface="Candara"/>
              </a:rPr>
              <a:t> o también </a:t>
            </a:r>
            <a:r>
              <a:rPr lang="es-ES" sz="2600" b="1" u="sng" dirty="0">
                <a:solidFill>
                  <a:srgbClr val="61342D"/>
                </a:solidFill>
                <a:effectLst>
                  <a:outerShdw blurRad="38100" dist="38100" dir="2700000" algn="tl">
                    <a:srgbClr val="DDDDDD"/>
                  </a:outerShdw>
                </a:effectLst>
                <a:latin typeface="Candara"/>
                <a:cs typeface="Candara"/>
              </a:rPr>
              <a:t>fiduciante,</a:t>
            </a:r>
            <a:r>
              <a:rPr lang="es-ES" sz="2600" b="1" dirty="0">
                <a:solidFill>
                  <a:srgbClr val="61342D"/>
                </a:solidFill>
                <a:latin typeface="Candara"/>
                <a:cs typeface="Candara"/>
              </a:rPr>
              <a:t> transmite bienes, recursos financieros o derechos, presentes o futuros, de su propiedad a otra persona llamada </a:t>
            </a:r>
            <a:r>
              <a:rPr lang="es-ES" sz="2600" b="1" u="sng" dirty="0">
                <a:solidFill>
                  <a:srgbClr val="61342D"/>
                </a:solidFill>
                <a:effectLst>
                  <a:outerShdw blurRad="38100" dist="38100" dir="2700000" algn="tl">
                    <a:srgbClr val="DDDDDD"/>
                  </a:outerShdw>
                </a:effectLst>
                <a:latin typeface="Candara"/>
                <a:cs typeface="Candara"/>
              </a:rPr>
              <a:t>fiduciaria</a:t>
            </a:r>
            <a:r>
              <a:rPr lang="es-ES" sz="2600" b="1" u="sng" dirty="0">
                <a:solidFill>
                  <a:srgbClr val="61342D"/>
                </a:solidFill>
                <a:latin typeface="Candara"/>
                <a:cs typeface="Candara"/>
              </a:rPr>
              <a:t>,</a:t>
            </a:r>
            <a:r>
              <a:rPr lang="es-ES" sz="2600" b="1" dirty="0">
                <a:solidFill>
                  <a:srgbClr val="61342D"/>
                </a:solidFill>
                <a:latin typeface="Candara"/>
                <a:cs typeface="Candara"/>
              </a:rPr>
              <a:t> para que ésta administre o invierta los bienes en beneficio propio o en beneficio de un tercero, llamado </a:t>
            </a:r>
            <a:r>
              <a:rPr lang="es-ES" sz="2600" b="1" u="sng" dirty="0">
                <a:solidFill>
                  <a:srgbClr val="61342D"/>
                </a:solidFill>
                <a:effectLst>
                  <a:outerShdw blurRad="38100" dist="38100" dir="2700000" algn="tl">
                    <a:srgbClr val="DDDDDD"/>
                  </a:outerShdw>
                </a:effectLst>
                <a:latin typeface="Candara"/>
                <a:cs typeface="Candara"/>
              </a:rPr>
              <a:t>fideicomisario.</a:t>
            </a:r>
            <a:endParaRPr lang="es-MX" sz="2600" b="1" u="sng" dirty="0">
              <a:solidFill>
                <a:srgbClr val="61342D"/>
              </a:solidFill>
              <a:effectLst>
                <a:outerShdw blurRad="38100" dist="38100" dir="2700000" algn="tl">
                  <a:srgbClr val="DDDDDD"/>
                </a:outerShdw>
              </a:effectLst>
              <a:latin typeface="Candara"/>
              <a:cs typeface="Candara"/>
            </a:endParaRPr>
          </a:p>
          <a:p>
            <a:pPr algn="just">
              <a:buFont typeface="Wingdings" charset="0"/>
              <a:buNone/>
              <a:defRPr/>
            </a:pPr>
            <a:endParaRPr lang="es-MX" sz="2600" b="1" dirty="0">
              <a:solidFill>
                <a:srgbClr val="61342D"/>
              </a:solidFill>
              <a:latin typeface="Candara"/>
              <a:cs typeface="Candara"/>
            </a:endParaRPr>
          </a:p>
        </p:txBody>
      </p:sp>
    </p:spTree>
    <p:extLst>
      <p:ext uri="{BB962C8B-B14F-4D97-AF65-F5344CB8AC3E}">
        <p14:creationId xmlns:p14="http://schemas.microsoft.com/office/powerpoint/2010/main" val="584089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0648"/>
            <a:ext cx="7467600" cy="633412"/>
          </a:xfrm>
        </p:spPr>
        <p:txBody>
          <a:bodyPr/>
          <a:lstStyle/>
          <a:p>
            <a:pPr>
              <a:defRPr/>
            </a:pPr>
            <a:r>
              <a:rPr lang="es-MX" sz="3600" b="1" cap="none" dirty="0">
                <a:solidFill>
                  <a:srgbClr val="61342D"/>
                </a:solidFill>
                <a:effectLst>
                  <a:outerShdw blurRad="38100" dist="38100" dir="2700000" algn="tl">
                    <a:srgbClr val="DDDDDD"/>
                  </a:outerShdw>
                </a:effectLst>
                <a:latin typeface="Candara"/>
                <a:cs typeface="Candara"/>
              </a:rPr>
              <a:t>¿Quiénes son los participantes del Fideicomiso ?</a:t>
            </a:r>
            <a:r>
              <a:rPr lang="es-MX" sz="3600" b="1" cap="none" dirty="0">
                <a:solidFill>
                  <a:srgbClr val="61342D"/>
                </a:solidFill>
                <a:latin typeface="Candara"/>
                <a:cs typeface="Candara"/>
              </a:rPr>
              <a:t> </a:t>
            </a:r>
          </a:p>
        </p:txBody>
      </p:sp>
      <p:sp>
        <p:nvSpPr>
          <p:cNvPr id="16386" name="2 Marcador de contenido"/>
          <p:cNvSpPr>
            <a:spLocks noGrp="1"/>
          </p:cNvSpPr>
          <p:nvPr>
            <p:ph sz="quarter" idx="1"/>
          </p:nvPr>
        </p:nvSpPr>
        <p:spPr bwMode="auto">
          <a:xfrm>
            <a:off x="539552" y="1484784"/>
            <a:ext cx="7467600" cy="5183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s-ES" sz="2000" b="1" i="1" dirty="0">
                <a:solidFill>
                  <a:srgbClr val="61342D"/>
                </a:solidFill>
                <a:latin typeface="Candara"/>
                <a:cs typeface="Candara"/>
              </a:rPr>
              <a:t>a) Fideicomitente</a:t>
            </a:r>
            <a:r>
              <a:rPr lang="es-ES" sz="2000" b="1" dirty="0">
                <a:solidFill>
                  <a:srgbClr val="61342D"/>
                </a:solidFill>
                <a:latin typeface="Candara"/>
                <a:cs typeface="Candara"/>
              </a:rPr>
              <a:t>: Es aquél que entrega recursos o derechos para un fin lícito a otra persona llamada fiduciario para que realice el fin a que se destinaron los mismos. (ECOSUR)</a:t>
            </a:r>
          </a:p>
          <a:p>
            <a:pPr algn="just"/>
            <a:endParaRPr lang="es-MX" sz="2000" b="1" dirty="0">
              <a:solidFill>
                <a:srgbClr val="61342D"/>
              </a:solidFill>
              <a:latin typeface="Candara"/>
              <a:cs typeface="Candara"/>
            </a:endParaRPr>
          </a:p>
          <a:p>
            <a:pPr algn="just"/>
            <a:r>
              <a:rPr lang="es-ES" sz="2000" b="1" i="1" dirty="0">
                <a:solidFill>
                  <a:srgbClr val="61342D"/>
                </a:solidFill>
                <a:latin typeface="Candara"/>
                <a:cs typeface="Candara"/>
              </a:rPr>
              <a:t>b) Fiduciaria:</a:t>
            </a:r>
            <a:r>
              <a:rPr lang="es-ES" sz="2000" b="1" dirty="0">
                <a:solidFill>
                  <a:srgbClr val="61342D"/>
                </a:solidFill>
                <a:latin typeface="Candara"/>
                <a:cs typeface="Candara"/>
              </a:rPr>
              <a:t>  Institución autorizada por Ley que tiene a su cargo los recursos o derechos </a:t>
            </a:r>
            <a:r>
              <a:rPr lang="es-ES" sz="2000" b="1" dirty="0" err="1">
                <a:solidFill>
                  <a:srgbClr val="61342D"/>
                </a:solidFill>
                <a:latin typeface="Candara"/>
                <a:cs typeface="Candara"/>
              </a:rPr>
              <a:t>fideicomitidos</a:t>
            </a:r>
            <a:r>
              <a:rPr lang="es-ES" sz="2000" b="1" dirty="0">
                <a:solidFill>
                  <a:srgbClr val="61342D"/>
                </a:solidFill>
                <a:latin typeface="Candara"/>
                <a:cs typeface="Candara"/>
              </a:rPr>
              <a:t>, se encarga de la administración de ellos mediante el ejercicio obligatorio de los derechos recibidos del fideicomitente, disponiendo lo necesario para la conservación y el cumplimiento de los objetivos o instrucciones del fideicomitente.(ACTINVER)</a:t>
            </a:r>
          </a:p>
          <a:p>
            <a:pPr algn="just"/>
            <a:endParaRPr lang="es-MX" sz="2000" b="1" dirty="0">
              <a:solidFill>
                <a:srgbClr val="61342D"/>
              </a:solidFill>
              <a:latin typeface="Candara"/>
              <a:cs typeface="Candara"/>
            </a:endParaRPr>
          </a:p>
          <a:p>
            <a:pPr algn="just"/>
            <a:r>
              <a:rPr lang="es-ES" sz="2000" b="1" i="1" dirty="0">
                <a:solidFill>
                  <a:srgbClr val="61342D"/>
                </a:solidFill>
                <a:latin typeface="Candara"/>
                <a:cs typeface="Candara"/>
              </a:rPr>
              <a:t>c) Fideicomisario</a:t>
            </a:r>
            <a:r>
              <a:rPr lang="es-ES" sz="2000" b="1" dirty="0">
                <a:solidFill>
                  <a:srgbClr val="61342D"/>
                </a:solidFill>
                <a:latin typeface="Candara"/>
                <a:cs typeface="Candara"/>
              </a:rPr>
              <a:t>: Es la persona física o moral que tiene la capacidad jurídica necesaria para recibir el beneficio que resulta del objeto del fideicomiso, a excepción hecha del fiduciario mismo  ( ECOSUR)</a:t>
            </a:r>
            <a:endParaRPr lang="es-MX" sz="2000" b="1" dirty="0">
              <a:solidFill>
                <a:srgbClr val="61342D"/>
              </a:solidFill>
              <a:latin typeface="Candara"/>
              <a:cs typeface="Candara"/>
            </a:endParaRPr>
          </a:p>
          <a:p>
            <a:pPr>
              <a:buFont typeface="Wingdings" charset="0"/>
              <a:buNone/>
            </a:pPr>
            <a:endParaRPr lang="es-MX" sz="2000" b="1" dirty="0">
              <a:solidFill>
                <a:srgbClr val="61342D"/>
              </a:solidFill>
              <a:latin typeface="Candara"/>
              <a:cs typeface="Candara"/>
            </a:endParaRPr>
          </a:p>
        </p:txBody>
      </p:sp>
    </p:spTree>
    <p:extLst>
      <p:ext uri="{BB962C8B-B14F-4D97-AF65-F5344CB8AC3E}">
        <p14:creationId xmlns:p14="http://schemas.microsoft.com/office/powerpoint/2010/main" val="20959716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0113" y="476250"/>
            <a:ext cx="7142162" cy="576263"/>
          </a:xfrm>
        </p:spPr>
        <p:txBody>
          <a:bodyPr/>
          <a:lstStyle/>
          <a:p>
            <a:pPr eaLnBrk="1" hangingPunct="1">
              <a:defRPr/>
            </a:pPr>
            <a:r>
              <a:rPr lang="es-ES" sz="3600" b="1" cap="none" dirty="0" smtClean="0">
                <a:solidFill>
                  <a:srgbClr val="61342D"/>
                </a:solidFill>
                <a:effectLst>
                  <a:outerShdw blurRad="38100" dist="38100" dir="2700000" algn="tl">
                    <a:srgbClr val="DDDDDD"/>
                  </a:outerShdw>
                </a:effectLst>
                <a:latin typeface="Candara"/>
                <a:cs typeface="Candara"/>
              </a:rPr>
              <a:t>facultades </a:t>
            </a:r>
            <a:r>
              <a:rPr lang="es-ES" sz="3600" b="1" cap="none" dirty="0">
                <a:solidFill>
                  <a:srgbClr val="61342D"/>
                </a:solidFill>
                <a:effectLst>
                  <a:outerShdw blurRad="38100" dist="38100" dir="2700000" algn="tl">
                    <a:srgbClr val="DDDDDD"/>
                  </a:outerShdw>
                </a:effectLst>
                <a:latin typeface="Candara"/>
                <a:cs typeface="Candara"/>
              </a:rPr>
              <a:t>legales </a:t>
            </a:r>
          </a:p>
        </p:txBody>
      </p:sp>
      <p:sp>
        <p:nvSpPr>
          <p:cNvPr id="17410" name="2 Marcador de contenido"/>
          <p:cNvSpPr>
            <a:spLocks noGrp="1"/>
          </p:cNvSpPr>
          <p:nvPr>
            <p:ph sz="quarter" idx="1"/>
          </p:nvPr>
        </p:nvSpPr>
        <p:spPr bwMode="auto">
          <a:xfrm>
            <a:off x="827584" y="1484784"/>
            <a:ext cx="7429500" cy="5113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s-ES_tradnl" sz="2000" b="1" dirty="0">
                <a:solidFill>
                  <a:srgbClr val="61342D"/>
                </a:solidFill>
                <a:latin typeface="Candara"/>
                <a:cs typeface="Candara"/>
              </a:rPr>
              <a:t>De acuerdo al Artículo 48 de la Ley de Ciencia y Tecnología, los centros públicos de investigación gozan de autonomía de decisión técnica, operativa y administrativa. </a:t>
            </a:r>
            <a:endParaRPr lang="es-ES_tradnl" sz="2000" b="1" dirty="0" smtClean="0">
              <a:solidFill>
                <a:srgbClr val="61342D"/>
              </a:solidFill>
              <a:latin typeface="Candara"/>
              <a:cs typeface="Candara"/>
            </a:endParaRPr>
          </a:p>
          <a:p>
            <a:pPr algn="just"/>
            <a:endParaRPr lang="es-ES_tradnl" sz="2000" b="1" dirty="0">
              <a:solidFill>
                <a:srgbClr val="61342D"/>
              </a:solidFill>
              <a:latin typeface="Candara"/>
              <a:cs typeface="Candara"/>
            </a:endParaRPr>
          </a:p>
          <a:p>
            <a:pPr algn="just"/>
            <a:r>
              <a:rPr lang="es-ES_tradnl" sz="2000" b="1" dirty="0">
                <a:solidFill>
                  <a:srgbClr val="61342D"/>
                </a:solidFill>
                <a:latin typeface="Candara"/>
                <a:cs typeface="Candara"/>
              </a:rPr>
              <a:t>De acuerdo a lo dispuesto en el Artículo 50 de la Ley de Ciencia y Tecnología se determinan las bases para que los centros públicos de investigación establezcan y operen Fondos de Investigación Científica y Desarrollo Tecnológico. </a:t>
            </a:r>
            <a:endParaRPr lang="es-ES_tradnl" sz="2000" b="1" dirty="0" smtClean="0">
              <a:solidFill>
                <a:srgbClr val="61342D"/>
              </a:solidFill>
              <a:latin typeface="Candara"/>
              <a:cs typeface="Candara"/>
            </a:endParaRPr>
          </a:p>
          <a:p>
            <a:pPr algn="just"/>
            <a:endParaRPr lang="es-ES_tradnl" sz="2000" b="1" dirty="0">
              <a:solidFill>
                <a:srgbClr val="61342D"/>
              </a:solidFill>
              <a:latin typeface="Candara"/>
              <a:cs typeface="Candara"/>
            </a:endParaRPr>
          </a:p>
          <a:p>
            <a:pPr algn="just"/>
            <a:r>
              <a:rPr lang="es-ES_tradnl" sz="2000" b="1" dirty="0">
                <a:solidFill>
                  <a:srgbClr val="61342D"/>
                </a:solidFill>
                <a:latin typeface="Candara"/>
                <a:cs typeface="Candara"/>
              </a:rPr>
              <a:t>De acuerdo al inciso V del ordenamiento anterior, se faculta a sus órganos de gobierno para que expidan las reglas de operación de estos Fondos. </a:t>
            </a:r>
            <a:endParaRPr lang="es-MX" sz="2000" b="1" dirty="0">
              <a:solidFill>
                <a:srgbClr val="61342D"/>
              </a:solidFill>
              <a:latin typeface="Candara"/>
              <a:cs typeface="Candara"/>
            </a:endParaRPr>
          </a:p>
          <a:p>
            <a:pPr algn="just" eaLnBrk="1" hangingPunct="1"/>
            <a:endParaRPr lang="es-ES" sz="2000" b="1" dirty="0">
              <a:solidFill>
                <a:srgbClr val="61342D"/>
              </a:solidFill>
              <a:latin typeface="Candara"/>
              <a:cs typeface="Candara"/>
            </a:endParaRPr>
          </a:p>
          <a:p>
            <a:pPr eaLnBrk="1" hangingPunct="1">
              <a:buFont typeface="Wingdings" charset="0"/>
              <a:buNone/>
            </a:pPr>
            <a:endParaRPr lang="es-ES" sz="2000" dirty="0">
              <a:latin typeface="Century Schoolbook" charset="0"/>
            </a:endParaRPr>
          </a:p>
        </p:txBody>
      </p:sp>
    </p:spTree>
    <p:extLst>
      <p:ext uri="{BB962C8B-B14F-4D97-AF65-F5344CB8AC3E}">
        <p14:creationId xmlns:p14="http://schemas.microsoft.com/office/powerpoint/2010/main" val="133950039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0113" y="476250"/>
            <a:ext cx="7142162" cy="576263"/>
          </a:xfrm>
        </p:spPr>
        <p:txBody>
          <a:bodyPr/>
          <a:lstStyle/>
          <a:p>
            <a:pPr eaLnBrk="1" hangingPunct="1">
              <a:defRPr/>
            </a:pPr>
            <a:r>
              <a:rPr lang="es-ES" sz="3600" b="1" cap="none" dirty="0">
                <a:solidFill>
                  <a:srgbClr val="61342D"/>
                </a:solidFill>
                <a:effectLst>
                  <a:outerShdw blurRad="38100" dist="38100" dir="2700000" algn="tl">
                    <a:srgbClr val="DDDDDD"/>
                  </a:outerShdw>
                </a:effectLst>
                <a:latin typeface="Candara"/>
                <a:cs typeface="Candara"/>
              </a:rPr>
              <a:t>¿ Cuáles con los objetivos del Fideicomiso ?    </a:t>
            </a:r>
          </a:p>
        </p:txBody>
      </p:sp>
      <p:sp>
        <p:nvSpPr>
          <p:cNvPr id="18434" name="2 Marcador de contenido"/>
          <p:cNvSpPr>
            <a:spLocks noGrp="1"/>
          </p:cNvSpPr>
          <p:nvPr>
            <p:ph sz="quarter" idx="1"/>
          </p:nvPr>
        </p:nvSpPr>
        <p:spPr bwMode="auto">
          <a:xfrm>
            <a:off x="323528" y="1772816"/>
            <a:ext cx="8424936" cy="467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s-ES_tradnl" sz="2000" b="1" dirty="0">
                <a:solidFill>
                  <a:srgbClr val="61342D"/>
                </a:solidFill>
                <a:latin typeface="Candara"/>
                <a:cs typeface="Candara"/>
              </a:rPr>
              <a:t>Financiar la contratación de personal por tiempo determinado para proyectos científicos o tecnológicos, siempre que no se regularice dicha contratación posteriormente. </a:t>
            </a:r>
            <a:endParaRPr lang="es-ES_tradnl" sz="2000" b="1" dirty="0" smtClean="0">
              <a:solidFill>
                <a:srgbClr val="61342D"/>
              </a:solidFill>
              <a:latin typeface="Candara"/>
              <a:cs typeface="Candara"/>
            </a:endParaRPr>
          </a:p>
          <a:p>
            <a:pPr algn="just"/>
            <a:endParaRPr lang="es-ES_tradnl" sz="2000" b="1" dirty="0" smtClean="0">
              <a:solidFill>
                <a:srgbClr val="61342D"/>
              </a:solidFill>
              <a:latin typeface="Candara"/>
              <a:cs typeface="Candara"/>
            </a:endParaRPr>
          </a:p>
          <a:p>
            <a:pPr algn="just"/>
            <a:r>
              <a:rPr lang="es-ES_tradnl" sz="2000" b="1" dirty="0">
                <a:solidFill>
                  <a:srgbClr val="61342D"/>
                </a:solidFill>
                <a:latin typeface="Candara"/>
                <a:cs typeface="Candara"/>
              </a:rPr>
              <a:t>Financiar o complementar financiamiento de proyectos específicos de investigación. </a:t>
            </a:r>
            <a:endParaRPr lang="es-ES_tradnl" sz="2000" b="1" dirty="0" smtClean="0">
              <a:solidFill>
                <a:srgbClr val="61342D"/>
              </a:solidFill>
              <a:latin typeface="Candara"/>
              <a:cs typeface="Candara"/>
            </a:endParaRPr>
          </a:p>
          <a:p>
            <a:pPr algn="just"/>
            <a:endParaRPr lang="es-ES_tradnl" sz="2000" b="1" dirty="0">
              <a:solidFill>
                <a:srgbClr val="61342D"/>
              </a:solidFill>
              <a:latin typeface="Candara"/>
              <a:cs typeface="Candara"/>
            </a:endParaRPr>
          </a:p>
          <a:p>
            <a:pPr algn="just"/>
            <a:r>
              <a:rPr lang="es-ES_tradnl" sz="2000" b="1" dirty="0">
                <a:solidFill>
                  <a:srgbClr val="61342D"/>
                </a:solidFill>
                <a:latin typeface="Candara"/>
                <a:cs typeface="Candara"/>
              </a:rPr>
              <a:t>Creación y mantenimiento de instalaciones de investigación, su equipamiento, el suministro de materiales</a:t>
            </a:r>
            <a:r>
              <a:rPr lang="es-ES_tradnl" sz="2000" b="1" dirty="0" smtClean="0">
                <a:solidFill>
                  <a:srgbClr val="61342D"/>
                </a:solidFill>
                <a:latin typeface="Candara"/>
                <a:cs typeface="Candara"/>
              </a:rPr>
              <a:t>.</a:t>
            </a:r>
          </a:p>
          <a:p>
            <a:pPr algn="just"/>
            <a:endParaRPr lang="es-ES_tradnl" sz="2000" b="1" dirty="0">
              <a:solidFill>
                <a:srgbClr val="61342D"/>
              </a:solidFill>
              <a:latin typeface="Candara"/>
              <a:cs typeface="Candara"/>
            </a:endParaRPr>
          </a:p>
          <a:p>
            <a:pPr algn="just"/>
            <a:r>
              <a:rPr lang="es-ES_tradnl" sz="2000" b="1" dirty="0">
                <a:solidFill>
                  <a:srgbClr val="61342D"/>
                </a:solidFill>
                <a:latin typeface="Candara"/>
                <a:cs typeface="Candara"/>
              </a:rPr>
              <a:t>Otorgamiento de becas y formación de recursos humanos </a:t>
            </a:r>
            <a:r>
              <a:rPr lang="es-ES_tradnl" sz="2000" b="1" dirty="0" smtClean="0">
                <a:solidFill>
                  <a:srgbClr val="61342D"/>
                </a:solidFill>
                <a:latin typeface="Candara"/>
                <a:cs typeface="Candara"/>
              </a:rPr>
              <a:t>especializados</a:t>
            </a:r>
          </a:p>
        </p:txBody>
      </p:sp>
    </p:spTree>
    <p:extLst>
      <p:ext uri="{BB962C8B-B14F-4D97-AF65-F5344CB8AC3E}">
        <p14:creationId xmlns:p14="http://schemas.microsoft.com/office/powerpoint/2010/main" val="9169182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0113" y="476250"/>
            <a:ext cx="7142162" cy="576263"/>
          </a:xfrm>
        </p:spPr>
        <p:txBody>
          <a:bodyPr/>
          <a:lstStyle/>
          <a:p>
            <a:pPr>
              <a:defRPr/>
            </a:pPr>
            <a:r>
              <a:rPr lang="es-ES" sz="3600" b="1" cap="none" dirty="0" smtClean="0">
                <a:solidFill>
                  <a:srgbClr val="61342D"/>
                </a:solidFill>
                <a:effectLst>
                  <a:outerShdw blurRad="38100" dist="38100" dir="2700000" algn="tl">
                    <a:srgbClr val="DDDDDD"/>
                  </a:outerShdw>
                </a:effectLst>
                <a:latin typeface="Candara"/>
                <a:cs typeface="Candara"/>
              </a:rPr>
              <a:t>Notas importantes sobre </a:t>
            </a:r>
            <a:r>
              <a:rPr lang="es-ES" sz="3600" b="1" dirty="0" smtClean="0">
                <a:solidFill>
                  <a:srgbClr val="61342D"/>
                </a:solidFill>
                <a:effectLst>
                  <a:outerShdw blurRad="38100" dist="38100" dir="2700000" algn="tl">
                    <a:srgbClr val="DDDDDD"/>
                  </a:outerShdw>
                </a:effectLst>
                <a:latin typeface="Candara"/>
                <a:cs typeface="Candara"/>
              </a:rPr>
              <a:t>los objetivos del fideicomiso</a:t>
            </a:r>
            <a:r>
              <a:rPr lang="es-ES" sz="3600" b="1" cap="none" dirty="0" smtClean="0">
                <a:solidFill>
                  <a:srgbClr val="61342D"/>
                </a:solidFill>
                <a:effectLst>
                  <a:outerShdw blurRad="38100" dist="38100" dir="2700000" algn="tl">
                    <a:srgbClr val="DDDDDD"/>
                  </a:outerShdw>
                </a:effectLst>
                <a:latin typeface="Candara"/>
                <a:cs typeface="Candara"/>
              </a:rPr>
              <a:t> </a:t>
            </a:r>
            <a:endParaRPr lang="es-ES" sz="3600" b="1" cap="none" dirty="0">
              <a:solidFill>
                <a:srgbClr val="61342D"/>
              </a:solidFill>
              <a:effectLst>
                <a:outerShdw blurRad="38100" dist="38100" dir="2700000" algn="tl">
                  <a:srgbClr val="DDDDDD"/>
                </a:outerShdw>
              </a:effectLst>
              <a:latin typeface="Candara"/>
              <a:cs typeface="Candara"/>
            </a:endParaRPr>
          </a:p>
        </p:txBody>
      </p:sp>
      <p:sp>
        <p:nvSpPr>
          <p:cNvPr id="20482" name="2 Marcador de contenido"/>
          <p:cNvSpPr>
            <a:spLocks noGrp="1"/>
          </p:cNvSpPr>
          <p:nvPr>
            <p:ph sz="quarter" idx="1"/>
          </p:nvPr>
        </p:nvSpPr>
        <p:spPr bwMode="auto">
          <a:xfrm>
            <a:off x="755576" y="1988840"/>
            <a:ext cx="7429500" cy="467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endParaRPr lang="es-ES_tradnl" sz="2000" dirty="0">
              <a:solidFill>
                <a:srgbClr val="61342D"/>
              </a:solidFill>
              <a:latin typeface="Candara"/>
              <a:cs typeface="Candara"/>
            </a:endParaRPr>
          </a:p>
          <a:p>
            <a:pPr algn="just"/>
            <a:r>
              <a:rPr lang="es-ES_tradnl" sz="2400" b="1" dirty="0">
                <a:solidFill>
                  <a:srgbClr val="61342D"/>
                </a:solidFill>
                <a:latin typeface="Candara"/>
                <a:cs typeface="Candara"/>
              </a:rPr>
              <a:t>En ningún caso los recursos podrán afectarse para gastos fijos de la administración de la entidad</a:t>
            </a:r>
            <a:r>
              <a:rPr lang="es-ES_tradnl" sz="2400" b="1" dirty="0" smtClean="0">
                <a:solidFill>
                  <a:srgbClr val="61342D"/>
                </a:solidFill>
                <a:latin typeface="Candara"/>
                <a:cs typeface="Candara"/>
              </a:rPr>
              <a:t>.</a:t>
            </a:r>
          </a:p>
          <a:p>
            <a:pPr algn="just"/>
            <a:endParaRPr lang="es-ES_tradnl" sz="2400" b="1" dirty="0">
              <a:solidFill>
                <a:srgbClr val="61342D"/>
              </a:solidFill>
              <a:latin typeface="Candara"/>
              <a:cs typeface="Candara"/>
            </a:endParaRPr>
          </a:p>
          <a:p>
            <a:pPr algn="just"/>
            <a:r>
              <a:rPr lang="es-ES_tradnl" sz="2400" b="1" dirty="0">
                <a:solidFill>
                  <a:srgbClr val="61342D"/>
                </a:solidFill>
                <a:latin typeface="Candara"/>
                <a:cs typeface="Candara"/>
              </a:rPr>
              <a:t>El ejercicio de los recursos será objeto de fiscalización por parte de la Secretaría de la Función Pública y por la Auditoría Superior de la Federación, en el ámbito de sus respectivas competencias.</a:t>
            </a:r>
            <a:endParaRPr lang="es-ES_tradnl" sz="2800" b="1" dirty="0">
              <a:solidFill>
                <a:srgbClr val="61342D"/>
              </a:solidFill>
              <a:latin typeface="Candara"/>
              <a:cs typeface="Candara"/>
            </a:endParaRPr>
          </a:p>
          <a:p>
            <a:pPr algn="just"/>
            <a:endParaRPr lang="es-MX" sz="2000" b="1" dirty="0">
              <a:solidFill>
                <a:srgbClr val="61342D"/>
              </a:solidFill>
              <a:latin typeface="Candara"/>
              <a:cs typeface="Candara"/>
            </a:endParaRPr>
          </a:p>
        </p:txBody>
      </p:sp>
      <p:pic>
        <p:nvPicPr>
          <p:cNvPr id="3" name="Imagen 2"/>
          <p:cNvPicPr>
            <a:picLocks noChangeAspect="1"/>
          </p:cNvPicPr>
          <p:nvPr/>
        </p:nvPicPr>
        <p:blipFill>
          <a:blip r:embed="rId2"/>
          <a:stretch>
            <a:fillRect/>
          </a:stretch>
        </p:blipFill>
        <p:spPr>
          <a:xfrm>
            <a:off x="7524328" y="260648"/>
            <a:ext cx="1143000" cy="1651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643988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derecha 3"/>
          <p:cNvSpPr/>
          <p:nvPr/>
        </p:nvSpPr>
        <p:spPr>
          <a:xfrm>
            <a:off x="-108520" y="1208211"/>
            <a:ext cx="12385376" cy="5533157"/>
          </a:xfrm>
          <a:prstGeom prst="rightArrow">
            <a:avLst/>
          </a:prstGeom>
          <a:solidFill>
            <a:schemeClr val="bg2">
              <a:lumMod val="5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5" name="Agrupar 4"/>
          <p:cNvGrpSpPr/>
          <p:nvPr/>
        </p:nvGrpSpPr>
        <p:grpSpPr>
          <a:xfrm>
            <a:off x="611560" y="2775694"/>
            <a:ext cx="2240280" cy="1949450"/>
            <a:chOff x="253052" y="1462087"/>
            <a:chExt cx="2240280" cy="1949450"/>
          </a:xfrm>
        </p:grpSpPr>
        <p:sp>
          <p:nvSpPr>
            <p:cNvPr id="12" name="Rectángulo redondeado 11"/>
            <p:cNvSpPr/>
            <p:nvPr/>
          </p:nvSpPr>
          <p:spPr>
            <a:xfrm>
              <a:off x="253052" y="1462087"/>
              <a:ext cx="2240280" cy="1949450"/>
            </a:xfrm>
            <a:prstGeom prst="roundRect">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ángulo 12"/>
            <p:cNvSpPr/>
            <p:nvPr/>
          </p:nvSpPr>
          <p:spPr>
            <a:xfrm>
              <a:off x="348216" y="1557251"/>
              <a:ext cx="2049952" cy="17591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Candara"/>
                  <a:cs typeface="Candara"/>
                </a:rPr>
                <a:t>Reglas de operación </a:t>
              </a:r>
              <a:endParaRPr lang="es-MX" sz="2000" kern="1200" dirty="0">
                <a:latin typeface="Candara"/>
                <a:cs typeface="Candara"/>
              </a:endParaRPr>
            </a:p>
          </p:txBody>
        </p:sp>
      </p:grpSp>
      <p:grpSp>
        <p:nvGrpSpPr>
          <p:cNvPr id="6" name="Agrupar 5"/>
          <p:cNvGrpSpPr/>
          <p:nvPr/>
        </p:nvGrpSpPr>
        <p:grpSpPr>
          <a:xfrm>
            <a:off x="3203848" y="3293101"/>
            <a:ext cx="2240280" cy="783971"/>
            <a:chOff x="2613659" y="2044826"/>
            <a:chExt cx="2240280" cy="783971"/>
          </a:xfrm>
          <a:solidFill>
            <a:schemeClr val="accent3">
              <a:lumMod val="60000"/>
              <a:lumOff val="40000"/>
            </a:schemeClr>
          </a:solidFill>
        </p:grpSpPr>
        <p:sp>
          <p:nvSpPr>
            <p:cNvPr id="10" name="Rectángulo redondeado 9"/>
            <p:cNvSpPr/>
            <p:nvPr/>
          </p:nvSpPr>
          <p:spPr>
            <a:xfrm>
              <a:off x="2613659" y="2044826"/>
              <a:ext cx="2240280" cy="783971"/>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ctángulo 10"/>
            <p:cNvSpPr/>
            <p:nvPr/>
          </p:nvSpPr>
          <p:spPr>
            <a:xfrm>
              <a:off x="2651929" y="2083096"/>
              <a:ext cx="2163740" cy="7074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solidFill>
                    <a:srgbClr val="61342D"/>
                  </a:solidFill>
                  <a:latin typeface="Candara"/>
                  <a:cs typeface="Candara"/>
                </a:rPr>
                <a:t>Establecen</a:t>
              </a:r>
              <a:r>
                <a:rPr lang="es-MX" sz="2000" kern="1200" dirty="0" smtClean="0">
                  <a:solidFill>
                    <a:srgbClr val="61342D"/>
                  </a:solidFill>
                </a:rPr>
                <a:t> como máxima autoridad </a:t>
              </a:r>
              <a:endParaRPr lang="es-MX" sz="2000" kern="1200" dirty="0">
                <a:solidFill>
                  <a:srgbClr val="61342D"/>
                </a:solidFill>
              </a:endParaRPr>
            </a:p>
          </p:txBody>
        </p:sp>
      </p:grpSp>
      <p:grpSp>
        <p:nvGrpSpPr>
          <p:cNvPr id="7" name="Agrupar 6"/>
          <p:cNvGrpSpPr/>
          <p:nvPr/>
        </p:nvGrpSpPr>
        <p:grpSpPr>
          <a:xfrm>
            <a:off x="5812467" y="2847702"/>
            <a:ext cx="2240280" cy="1949450"/>
            <a:chOff x="4974267" y="1462087"/>
            <a:chExt cx="2240280" cy="1949450"/>
          </a:xfrm>
          <a:solidFill>
            <a:schemeClr val="accent3">
              <a:lumMod val="75000"/>
            </a:schemeClr>
          </a:solidFill>
        </p:grpSpPr>
        <p:sp>
          <p:nvSpPr>
            <p:cNvPr id="8" name="Rectángulo redondeado 7"/>
            <p:cNvSpPr/>
            <p:nvPr/>
          </p:nvSpPr>
          <p:spPr>
            <a:xfrm>
              <a:off x="4974267" y="1462087"/>
              <a:ext cx="2240280" cy="194945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ángulo 8"/>
            <p:cNvSpPr/>
            <p:nvPr/>
          </p:nvSpPr>
          <p:spPr>
            <a:xfrm>
              <a:off x="5069431" y="1557251"/>
              <a:ext cx="2049952" cy="175912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t>Comité </a:t>
              </a:r>
              <a:r>
                <a:rPr lang="es-MX" sz="2000" kern="1200" dirty="0" smtClean="0">
                  <a:latin typeface="Candara"/>
                  <a:cs typeface="Candara"/>
                </a:rPr>
                <a:t>Técnico</a:t>
              </a:r>
              <a:endParaRPr lang="es-MX" sz="2000" kern="1200" dirty="0">
                <a:latin typeface="Candara"/>
                <a:cs typeface="Candara"/>
              </a:endParaRPr>
            </a:p>
          </p:txBody>
        </p:sp>
      </p:grpSp>
      <p:sp>
        <p:nvSpPr>
          <p:cNvPr id="14" name="1 Título"/>
          <p:cNvSpPr>
            <a:spLocks noGrp="1"/>
          </p:cNvSpPr>
          <p:nvPr>
            <p:ph type="title"/>
          </p:nvPr>
        </p:nvSpPr>
        <p:spPr bwMode="auto">
          <a:xfrm>
            <a:off x="611188" y="476250"/>
            <a:ext cx="7467600" cy="649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MX" sz="3600" b="1" cap="none" dirty="0">
                <a:solidFill>
                  <a:srgbClr val="61342D"/>
                </a:solidFill>
                <a:latin typeface="Candara"/>
                <a:cs typeface="Candara"/>
              </a:rPr>
              <a:t>¿ CÓMO OPERA EL FIDEICOMISO ?</a:t>
            </a:r>
          </a:p>
        </p:txBody>
      </p:sp>
    </p:spTree>
    <p:extLst>
      <p:ext uri="{BB962C8B-B14F-4D97-AF65-F5344CB8AC3E}">
        <p14:creationId xmlns:p14="http://schemas.microsoft.com/office/powerpoint/2010/main" val="159964736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bwMode="auto">
          <a:xfrm>
            <a:off x="395536" y="19776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MX" sz="3600" b="1" cap="none" dirty="0">
                <a:solidFill>
                  <a:srgbClr val="61342D"/>
                </a:solidFill>
                <a:latin typeface="Candara"/>
                <a:cs typeface="Candara"/>
              </a:rPr>
              <a:t>¿ CUÁL ES LA </a:t>
            </a:r>
            <a:r>
              <a:rPr lang="es-MX" sz="3600" b="1" cap="none" dirty="0" smtClean="0">
                <a:solidFill>
                  <a:srgbClr val="61342D"/>
                </a:solidFill>
                <a:latin typeface="Candara"/>
                <a:cs typeface="Candara"/>
              </a:rPr>
              <a:t>ESTRUCTURA </a:t>
            </a:r>
            <a:r>
              <a:rPr lang="es-MX" sz="3600" b="1" cap="none" dirty="0">
                <a:solidFill>
                  <a:srgbClr val="61342D"/>
                </a:solidFill>
                <a:latin typeface="Candara"/>
                <a:cs typeface="Candara"/>
              </a:rPr>
              <a:t>DEL COMITÉ TÉCNICO ?</a:t>
            </a:r>
          </a:p>
        </p:txBody>
      </p:sp>
      <p:grpSp>
        <p:nvGrpSpPr>
          <p:cNvPr id="3" name="Agrupar 2"/>
          <p:cNvGrpSpPr/>
          <p:nvPr/>
        </p:nvGrpSpPr>
        <p:grpSpPr>
          <a:xfrm>
            <a:off x="1880468" y="1648002"/>
            <a:ext cx="5787876" cy="4661318"/>
            <a:chOff x="1736452" y="927922"/>
            <a:chExt cx="5787876" cy="4661318"/>
          </a:xfrm>
        </p:grpSpPr>
        <p:sp>
          <p:nvSpPr>
            <p:cNvPr id="5" name="Arco de bloque 4"/>
            <p:cNvSpPr/>
            <p:nvPr/>
          </p:nvSpPr>
          <p:spPr>
            <a:xfrm>
              <a:off x="2677067" y="1537765"/>
              <a:ext cx="3820845" cy="3820845"/>
            </a:xfrm>
            <a:prstGeom prst="blockArc">
              <a:avLst>
                <a:gd name="adj1" fmla="val 10849161"/>
                <a:gd name="adj2" fmla="val 16221315"/>
                <a:gd name="adj3" fmla="val 464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Arco de bloque 5"/>
            <p:cNvSpPr/>
            <p:nvPr/>
          </p:nvSpPr>
          <p:spPr>
            <a:xfrm>
              <a:off x="2677066" y="1537837"/>
              <a:ext cx="3820845" cy="3820845"/>
            </a:xfrm>
            <a:prstGeom prst="blockArc">
              <a:avLst>
                <a:gd name="adj1" fmla="val 5378683"/>
                <a:gd name="adj2" fmla="val 10849293"/>
                <a:gd name="adj3" fmla="val 464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Arco de bloque 6"/>
            <p:cNvSpPr/>
            <p:nvPr/>
          </p:nvSpPr>
          <p:spPr>
            <a:xfrm>
              <a:off x="2688637" y="1537801"/>
              <a:ext cx="3820845" cy="3820845"/>
            </a:xfrm>
            <a:prstGeom prst="blockArc">
              <a:avLst>
                <a:gd name="adj1" fmla="val 0"/>
                <a:gd name="adj2" fmla="val 5400000"/>
                <a:gd name="adj3" fmla="val 464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Arco de bloque 7"/>
            <p:cNvSpPr/>
            <p:nvPr/>
          </p:nvSpPr>
          <p:spPr>
            <a:xfrm>
              <a:off x="2688637" y="1537801"/>
              <a:ext cx="3820845" cy="3820845"/>
            </a:xfrm>
            <a:prstGeom prst="blockArc">
              <a:avLst>
                <a:gd name="adj1" fmla="val 16200000"/>
                <a:gd name="adj2" fmla="val 0"/>
                <a:gd name="adj3" fmla="val 464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9" name="Agrupar 8"/>
            <p:cNvGrpSpPr/>
            <p:nvPr/>
          </p:nvGrpSpPr>
          <p:grpSpPr>
            <a:xfrm>
              <a:off x="3719392" y="2568557"/>
              <a:ext cx="1759334" cy="1759334"/>
              <a:chOff x="2875502" y="1623833"/>
              <a:chExt cx="1759334" cy="1759334"/>
            </a:xfrm>
          </p:grpSpPr>
          <p:sp>
            <p:nvSpPr>
              <p:cNvPr id="22" name="Elipse 21"/>
              <p:cNvSpPr/>
              <p:nvPr/>
            </p:nvSpPr>
            <p:spPr>
              <a:xfrm>
                <a:off x="2875502" y="1623833"/>
                <a:ext cx="1759334" cy="1759334"/>
              </a:xfrm>
              <a:prstGeom prst="ellipse">
                <a:avLst/>
              </a:pr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Elipse 8"/>
              <p:cNvSpPr/>
              <p:nvPr/>
            </p:nvSpPr>
            <p:spPr>
              <a:xfrm>
                <a:off x="3133150" y="1881481"/>
                <a:ext cx="1244038" cy="12440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s-MX" sz="2800" kern="1200" dirty="0" smtClean="0">
                    <a:solidFill>
                      <a:srgbClr val="002060"/>
                    </a:solidFill>
                    <a:latin typeface="Candara"/>
                    <a:cs typeface="Candara"/>
                  </a:rPr>
                  <a:t>Comité Técnico</a:t>
                </a:r>
                <a:endParaRPr lang="es-MX" sz="2800" kern="1200" dirty="0">
                  <a:solidFill>
                    <a:srgbClr val="002060"/>
                  </a:solidFill>
                  <a:latin typeface="Candara"/>
                  <a:cs typeface="Candara"/>
                </a:endParaRPr>
              </a:p>
            </p:txBody>
          </p:sp>
        </p:grpSp>
        <p:grpSp>
          <p:nvGrpSpPr>
            <p:cNvPr id="10" name="Agrupar 9"/>
            <p:cNvGrpSpPr/>
            <p:nvPr/>
          </p:nvGrpSpPr>
          <p:grpSpPr>
            <a:xfrm>
              <a:off x="3769683" y="927922"/>
              <a:ext cx="1658753" cy="1308431"/>
              <a:chOff x="2925793" y="-16802"/>
              <a:chExt cx="1658753" cy="1308431"/>
            </a:xfrm>
          </p:grpSpPr>
          <p:sp>
            <p:nvSpPr>
              <p:cNvPr id="20" name="Elipse 19"/>
              <p:cNvSpPr/>
              <p:nvPr/>
            </p:nvSpPr>
            <p:spPr>
              <a:xfrm>
                <a:off x="2925793" y="-16802"/>
                <a:ext cx="1658753" cy="1308431"/>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Elipse 10"/>
              <p:cNvSpPr/>
              <p:nvPr/>
            </p:nvSpPr>
            <p:spPr>
              <a:xfrm>
                <a:off x="3168712" y="174813"/>
                <a:ext cx="1172915" cy="9252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MX" sz="1600" kern="1200" dirty="0" smtClean="0">
                    <a:latin typeface="Candara"/>
                    <a:cs typeface="Candara"/>
                  </a:rPr>
                  <a:t>PRESIDENTE DIRECCCION GENERAL  </a:t>
                </a:r>
                <a:endParaRPr lang="es-MX" sz="1600" kern="1200" dirty="0">
                  <a:latin typeface="Candara"/>
                  <a:cs typeface="Candara"/>
                </a:endParaRPr>
              </a:p>
            </p:txBody>
          </p:sp>
        </p:grpSp>
        <p:grpSp>
          <p:nvGrpSpPr>
            <p:cNvPr id="11" name="Agrupar 10"/>
            <p:cNvGrpSpPr/>
            <p:nvPr/>
          </p:nvGrpSpPr>
          <p:grpSpPr>
            <a:xfrm>
              <a:off x="5782373" y="2348880"/>
              <a:ext cx="1741955" cy="1231534"/>
              <a:chOff x="4750279" y="1887733"/>
              <a:chExt cx="1741955" cy="1231534"/>
            </a:xfrm>
          </p:grpSpPr>
          <p:sp>
            <p:nvSpPr>
              <p:cNvPr id="18" name="Elipse 17"/>
              <p:cNvSpPr/>
              <p:nvPr/>
            </p:nvSpPr>
            <p:spPr>
              <a:xfrm>
                <a:off x="4750279" y="1887733"/>
                <a:ext cx="1741955" cy="1231534"/>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Elipse 12"/>
              <p:cNvSpPr/>
              <p:nvPr/>
            </p:nvSpPr>
            <p:spPr>
              <a:xfrm>
                <a:off x="5005382" y="2068087"/>
                <a:ext cx="1231749" cy="8708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latin typeface="Candara"/>
                    <a:cs typeface="Candara"/>
                  </a:rPr>
                  <a:t>TRES CONSEJEROS INTERNOS  </a:t>
                </a:r>
              </a:p>
              <a:p>
                <a:pPr lvl="0" algn="ctr" defTabSz="577850">
                  <a:lnSpc>
                    <a:spcPct val="90000"/>
                  </a:lnSpc>
                  <a:spcBef>
                    <a:spcPct val="0"/>
                  </a:spcBef>
                  <a:spcAft>
                    <a:spcPct val="35000"/>
                  </a:spcAft>
                </a:pPr>
                <a:r>
                  <a:rPr lang="es-MX" sz="1050" kern="1200" dirty="0" smtClean="0">
                    <a:latin typeface="Candara"/>
                    <a:cs typeface="Candara"/>
                  </a:rPr>
                  <a:t> ( PERSONAL ACADÉMICO </a:t>
                </a:r>
                <a:r>
                  <a:rPr lang="es-MX" sz="1200" kern="1200" dirty="0" smtClean="0">
                    <a:latin typeface="Candara"/>
                    <a:cs typeface="Candara"/>
                  </a:rPr>
                  <a:t>)</a:t>
                </a:r>
                <a:endParaRPr lang="es-MX" sz="1200" kern="1200" dirty="0">
                  <a:latin typeface="Candara"/>
                  <a:cs typeface="Candara"/>
                </a:endParaRPr>
              </a:p>
            </p:txBody>
          </p:sp>
        </p:grpSp>
        <p:grpSp>
          <p:nvGrpSpPr>
            <p:cNvPr id="12" name="Agrupar 11"/>
            <p:cNvGrpSpPr/>
            <p:nvPr/>
          </p:nvGrpSpPr>
          <p:grpSpPr>
            <a:xfrm>
              <a:off x="5148064" y="4357706"/>
              <a:ext cx="1767066" cy="1231534"/>
              <a:chOff x="2871636" y="3753820"/>
              <a:chExt cx="1767066" cy="1231534"/>
            </a:xfrm>
          </p:grpSpPr>
          <p:sp>
            <p:nvSpPr>
              <p:cNvPr id="16" name="Elipse 15"/>
              <p:cNvSpPr/>
              <p:nvPr/>
            </p:nvSpPr>
            <p:spPr>
              <a:xfrm>
                <a:off x="2871636" y="3753820"/>
                <a:ext cx="1767066" cy="1231534"/>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Elipse 14"/>
              <p:cNvSpPr/>
              <p:nvPr/>
            </p:nvSpPr>
            <p:spPr>
              <a:xfrm>
                <a:off x="3130417" y="3934174"/>
                <a:ext cx="1249504" cy="8708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MX" sz="1300" kern="1200" dirty="0" smtClean="0">
                    <a:latin typeface="Candara"/>
                    <a:cs typeface="Candara"/>
                  </a:rPr>
                  <a:t>DOS CONSEJEROS EXTERNOS </a:t>
                </a:r>
              </a:p>
              <a:p>
                <a:pPr lvl="0" algn="ctr" defTabSz="577850">
                  <a:lnSpc>
                    <a:spcPct val="90000"/>
                  </a:lnSpc>
                  <a:spcBef>
                    <a:spcPct val="0"/>
                  </a:spcBef>
                  <a:spcAft>
                    <a:spcPct val="35000"/>
                  </a:spcAft>
                </a:pPr>
                <a:r>
                  <a:rPr lang="es-MX" sz="1100" kern="1200" dirty="0" smtClean="0">
                    <a:latin typeface="Candara"/>
                    <a:cs typeface="Candara"/>
                  </a:rPr>
                  <a:t> ( CON SUPLENCIA </a:t>
                </a:r>
                <a:r>
                  <a:rPr lang="es-MX" sz="1300" kern="1200" dirty="0" smtClean="0">
                    <a:latin typeface="Candara"/>
                    <a:cs typeface="Candara"/>
                  </a:rPr>
                  <a:t>) </a:t>
                </a:r>
                <a:endParaRPr lang="es-MX" sz="1300" kern="1200" dirty="0">
                  <a:latin typeface="Candara"/>
                  <a:cs typeface="Candara"/>
                </a:endParaRPr>
              </a:p>
            </p:txBody>
          </p:sp>
        </p:grpSp>
        <p:grpSp>
          <p:nvGrpSpPr>
            <p:cNvPr id="13" name="Agrupar 12"/>
            <p:cNvGrpSpPr/>
            <p:nvPr/>
          </p:nvGrpSpPr>
          <p:grpSpPr>
            <a:xfrm>
              <a:off x="1736452" y="2197466"/>
              <a:ext cx="1827436" cy="1231534"/>
              <a:chOff x="963985" y="1861012"/>
              <a:chExt cx="1827436" cy="1231534"/>
            </a:xfrm>
          </p:grpSpPr>
          <p:sp>
            <p:nvSpPr>
              <p:cNvPr id="14" name="Elipse 13"/>
              <p:cNvSpPr/>
              <p:nvPr/>
            </p:nvSpPr>
            <p:spPr>
              <a:xfrm>
                <a:off x="963985" y="1861012"/>
                <a:ext cx="1827436" cy="1231534"/>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Elipse 16"/>
              <p:cNvSpPr/>
              <p:nvPr/>
            </p:nvSpPr>
            <p:spPr>
              <a:xfrm>
                <a:off x="1231607" y="2041366"/>
                <a:ext cx="1292192" cy="8708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MX" sz="1600" kern="1200" dirty="0" smtClean="0">
                    <a:latin typeface="Candara"/>
                    <a:cs typeface="Candara"/>
                  </a:rPr>
                  <a:t>DIRECCIÓN VINCULACIÓN</a:t>
                </a:r>
                <a:endParaRPr lang="es-MX" sz="1600" kern="1200" dirty="0">
                  <a:latin typeface="Candara"/>
                  <a:cs typeface="Candara"/>
                </a:endParaRPr>
              </a:p>
            </p:txBody>
          </p:sp>
        </p:grpSp>
        <p:grpSp>
          <p:nvGrpSpPr>
            <p:cNvPr id="24" name="Agrupar 23"/>
            <p:cNvGrpSpPr/>
            <p:nvPr/>
          </p:nvGrpSpPr>
          <p:grpSpPr>
            <a:xfrm>
              <a:off x="2123728" y="4293096"/>
              <a:ext cx="1827436" cy="1231534"/>
              <a:chOff x="963985" y="1861012"/>
              <a:chExt cx="1827436" cy="1231534"/>
            </a:xfrm>
          </p:grpSpPr>
          <p:sp>
            <p:nvSpPr>
              <p:cNvPr id="25" name="Elipse 24"/>
              <p:cNvSpPr/>
              <p:nvPr/>
            </p:nvSpPr>
            <p:spPr>
              <a:xfrm>
                <a:off x="963985" y="1861012"/>
                <a:ext cx="1827436" cy="1231534"/>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Elipse 16"/>
              <p:cNvSpPr/>
              <p:nvPr/>
            </p:nvSpPr>
            <p:spPr>
              <a:xfrm>
                <a:off x="1231607" y="2041366"/>
                <a:ext cx="1292192" cy="8708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MX" sz="1200" kern="1200" dirty="0" smtClean="0">
                    <a:latin typeface="Candara"/>
                    <a:cs typeface="Candara"/>
                  </a:rPr>
                  <a:t>DIRECCIÓN DE ADMINISTRACIÓN</a:t>
                </a:r>
              </a:p>
              <a:p>
                <a:pPr lvl="0" algn="ctr" defTabSz="466725">
                  <a:lnSpc>
                    <a:spcPct val="90000"/>
                  </a:lnSpc>
                  <a:spcBef>
                    <a:spcPct val="0"/>
                  </a:spcBef>
                  <a:spcAft>
                    <a:spcPct val="35000"/>
                  </a:spcAft>
                </a:pPr>
                <a:r>
                  <a:rPr lang="es-MX" sz="1100" dirty="0" smtClean="0">
                    <a:latin typeface="Candara"/>
                    <a:cs typeface="Candara"/>
                  </a:rPr>
                  <a:t>(SECRETARIO TÉCNICO)</a:t>
                </a:r>
                <a:endParaRPr lang="es-MX" sz="1100" kern="1200" dirty="0">
                  <a:latin typeface="Candara"/>
                  <a:cs typeface="Candara"/>
                </a:endParaRPr>
              </a:p>
            </p:txBody>
          </p:sp>
        </p:grpSp>
      </p:grpSp>
    </p:spTree>
    <p:extLst>
      <p:ext uri="{BB962C8B-B14F-4D97-AF65-F5344CB8AC3E}">
        <p14:creationId xmlns:p14="http://schemas.microsoft.com/office/powerpoint/2010/main" val="122120082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bwMode="auto">
          <a:xfrm>
            <a:off x="662880" y="12576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MX" sz="3600" b="1" cap="none" dirty="0">
                <a:solidFill>
                  <a:srgbClr val="61342D"/>
                </a:solidFill>
                <a:latin typeface="Candara"/>
                <a:cs typeface="Candara"/>
              </a:rPr>
              <a:t>¿ A QUIÉN DEBERÁ RENDIR CUENTA DE SUS ACTOS ?</a:t>
            </a:r>
          </a:p>
        </p:txBody>
      </p:sp>
      <p:grpSp>
        <p:nvGrpSpPr>
          <p:cNvPr id="3" name="Agrupar 2"/>
          <p:cNvGrpSpPr/>
          <p:nvPr/>
        </p:nvGrpSpPr>
        <p:grpSpPr>
          <a:xfrm>
            <a:off x="534380" y="1488187"/>
            <a:ext cx="8075239" cy="5109165"/>
            <a:chOff x="534380" y="874417"/>
            <a:chExt cx="8075239" cy="5109165"/>
          </a:xfrm>
        </p:grpSpPr>
        <p:sp>
          <p:nvSpPr>
            <p:cNvPr id="5" name="Arco de bloque 4"/>
            <p:cNvSpPr/>
            <p:nvPr/>
          </p:nvSpPr>
          <p:spPr>
            <a:xfrm>
              <a:off x="1900936" y="1470724"/>
              <a:ext cx="3750461" cy="3750461"/>
            </a:xfrm>
            <a:prstGeom prst="blockArc">
              <a:avLst>
                <a:gd name="adj1" fmla="val 10562617"/>
                <a:gd name="adj2" fmla="val 17613245"/>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Arco de bloque 5"/>
            <p:cNvSpPr/>
            <p:nvPr/>
          </p:nvSpPr>
          <p:spPr>
            <a:xfrm>
              <a:off x="1895545" y="1785904"/>
              <a:ext cx="3750461" cy="3750461"/>
            </a:xfrm>
            <a:prstGeom prst="blockArc">
              <a:avLst>
                <a:gd name="adj1" fmla="val 3940700"/>
                <a:gd name="adj2" fmla="val 11154966"/>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Arco de bloque 6"/>
            <p:cNvSpPr/>
            <p:nvPr/>
          </p:nvSpPr>
          <p:spPr>
            <a:xfrm>
              <a:off x="3377522" y="1774033"/>
              <a:ext cx="3750461" cy="3750461"/>
            </a:xfrm>
            <a:prstGeom prst="blockArc">
              <a:avLst>
                <a:gd name="adj1" fmla="val 21131325"/>
                <a:gd name="adj2" fmla="val 6804228"/>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Arco de bloque 7"/>
            <p:cNvSpPr/>
            <p:nvPr/>
          </p:nvSpPr>
          <p:spPr>
            <a:xfrm>
              <a:off x="3361287" y="1472290"/>
              <a:ext cx="3750461" cy="3750461"/>
            </a:xfrm>
            <a:prstGeom prst="blockArc">
              <a:avLst>
                <a:gd name="adj1" fmla="val 14794131"/>
                <a:gd name="adj2" fmla="val 991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9" name="Agrupar 8"/>
            <p:cNvGrpSpPr/>
            <p:nvPr/>
          </p:nvGrpSpPr>
          <p:grpSpPr>
            <a:xfrm>
              <a:off x="3504766" y="2579381"/>
              <a:ext cx="2014890" cy="1911199"/>
              <a:chOff x="2970386" y="1587194"/>
              <a:chExt cx="2014890" cy="1911199"/>
            </a:xfrm>
          </p:grpSpPr>
          <p:sp>
            <p:nvSpPr>
              <p:cNvPr id="22" name="Elipse 21"/>
              <p:cNvSpPr/>
              <p:nvPr/>
            </p:nvSpPr>
            <p:spPr>
              <a:xfrm>
                <a:off x="2970386" y="1587194"/>
                <a:ext cx="2014890" cy="1911199"/>
              </a:xfrm>
              <a:prstGeom prst="ellipse">
                <a:avLst/>
              </a:pr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Elipse 8"/>
              <p:cNvSpPr/>
              <p:nvPr/>
            </p:nvSpPr>
            <p:spPr>
              <a:xfrm>
                <a:off x="3265460" y="1867083"/>
                <a:ext cx="1424742" cy="13514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MX" sz="2300" kern="1200" dirty="0" smtClean="0"/>
                  <a:t>RENDICION DE CUENTAS  </a:t>
                </a:r>
                <a:endParaRPr lang="es-MX" sz="2300" kern="1200" dirty="0"/>
              </a:p>
            </p:txBody>
          </p:sp>
        </p:grpSp>
        <p:grpSp>
          <p:nvGrpSpPr>
            <p:cNvPr id="10" name="Agrupar 9"/>
            <p:cNvGrpSpPr/>
            <p:nvPr/>
          </p:nvGrpSpPr>
          <p:grpSpPr>
            <a:xfrm>
              <a:off x="2469149" y="874417"/>
              <a:ext cx="4077990" cy="1584882"/>
              <a:chOff x="1934769" y="-117770"/>
              <a:chExt cx="4077990" cy="1584882"/>
            </a:xfrm>
          </p:grpSpPr>
          <p:sp>
            <p:nvSpPr>
              <p:cNvPr id="20" name="Elipse 19"/>
              <p:cNvSpPr/>
              <p:nvPr/>
            </p:nvSpPr>
            <p:spPr>
              <a:xfrm>
                <a:off x="1934769" y="-117770"/>
                <a:ext cx="4077990" cy="1584882"/>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Elipse 10"/>
              <p:cNvSpPr/>
              <p:nvPr/>
            </p:nvSpPr>
            <p:spPr>
              <a:xfrm>
                <a:off x="2531977" y="114331"/>
                <a:ext cx="2883574" cy="1120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REPORTES TRIMESTRALES A LA H. CÁMARA DE DIPUTADOS Y A LA SECRETARIA DE HACIENDA Y CRÉDITO PÚBLICO   </a:t>
                </a:r>
                <a:endParaRPr lang="es-MX" sz="1400" kern="1200" dirty="0"/>
              </a:p>
            </p:txBody>
          </p:sp>
        </p:grpSp>
        <p:grpSp>
          <p:nvGrpSpPr>
            <p:cNvPr id="11" name="Agrupar 10"/>
            <p:cNvGrpSpPr/>
            <p:nvPr/>
          </p:nvGrpSpPr>
          <p:grpSpPr>
            <a:xfrm>
              <a:off x="5525313" y="2795856"/>
              <a:ext cx="3084306" cy="1208920"/>
              <a:chOff x="4990933" y="1803669"/>
              <a:chExt cx="3084306" cy="1208920"/>
            </a:xfrm>
          </p:grpSpPr>
          <p:sp>
            <p:nvSpPr>
              <p:cNvPr id="18" name="Elipse 17"/>
              <p:cNvSpPr/>
              <p:nvPr/>
            </p:nvSpPr>
            <p:spPr>
              <a:xfrm>
                <a:off x="4990933" y="1803669"/>
                <a:ext cx="3084306" cy="1208920"/>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Elipse 12"/>
              <p:cNvSpPr/>
              <p:nvPr/>
            </p:nvSpPr>
            <p:spPr>
              <a:xfrm>
                <a:off x="5442619" y="1980711"/>
                <a:ext cx="2180934" cy="8548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REPORTES SEMESTRALES AL ORGANO DE GOBIERNO Y AL PROPIO COMITÉ TÉCNICO</a:t>
                </a:r>
                <a:endParaRPr lang="es-MX" sz="1400" kern="1200" dirty="0"/>
              </a:p>
            </p:txBody>
          </p:sp>
        </p:grpSp>
        <p:grpSp>
          <p:nvGrpSpPr>
            <p:cNvPr id="12" name="Agrupar 11"/>
            <p:cNvGrpSpPr/>
            <p:nvPr/>
          </p:nvGrpSpPr>
          <p:grpSpPr>
            <a:xfrm>
              <a:off x="2882549" y="4676969"/>
              <a:ext cx="3285264" cy="1306613"/>
              <a:chOff x="2348169" y="3684782"/>
              <a:chExt cx="3285264" cy="1306613"/>
            </a:xfrm>
          </p:grpSpPr>
          <p:sp>
            <p:nvSpPr>
              <p:cNvPr id="16" name="Elipse 15"/>
              <p:cNvSpPr/>
              <p:nvPr/>
            </p:nvSpPr>
            <p:spPr>
              <a:xfrm>
                <a:off x="2348169" y="3684782"/>
                <a:ext cx="3285264" cy="1306613"/>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Elipse 14"/>
              <p:cNvSpPr/>
              <p:nvPr/>
            </p:nvSpPr>
            <p:spPr>
              <a:xfrm>
                <a:off x="2829285" y="3876131"/>
                <a:ext cx="2323032" cy="9239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DEBERÁ CONTAR CON ESTADOS FINANCIEROS DE LA FIDUCIARIA Y DE LA PROPIA INSTITUCIÓN </a:t>
                </a:r>
                <a:endParaRPr lang="es-MX" sz="1400" kern="1200" dirty="0"/>
              </a:p>
            </p:txBody>
          </p:sp>
        </p:grpSp>
        <p:grpSp>
          <p:nvGrpSpPr>
            <p:cNvPr id="13" name="Agrupar 12"/>
            <p:cNvGrpSpPr/>
            <p:nvPr/>
          </p:nvGrpSpPr>
          <p:grpSpPr>
            <a:xfrm>
              <a:off x="534380" y="2867877"/>
              <a:ext cx="2828885" cy="1208920"/>
              <a:chOff x="0" y="1875690"/>
              <a:chExt cx="2828885" cy="1208920"/>
            </a:xfrm>
          </p:grpSpPr>
          <p:sp>
            <p:nvSpPr>
              <p:cNvPr id="14" name="Elipse 13"/>
              <p:cNvSpPr/>
              <p:nvPr/>
            </p:nvSpPr>
            <p:spPr>
              <a:xfrm>
                <a:off x="0" y="1875690"/>
                <a:ext cx="2828885" cy="1208920"/>
              </a:xfrm>
              <a:prstGeom prst="ellipse">
                <a:avLst/>
              </a:pr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Elipse 16"/>
              <p:cNvSpPr/>
              <p:nvPr/>
            </p:nvSpPr>
            <p:spPr>
              <a:xfrm>
                <a:off x="414281" y="2052732"/>
                <a:ext cx="2000323" cy="8548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DEBERÁ CONTAR CON AUDITORIA EXTERNA  </a:t>
                </a:r>
                <a:endParaRPr lang="es-MX" sz="1400" kern="1200" dirty="0"/>
              </a:p>
            </p:txBody>
          </p:sp>
        </p:grpSp>
      </p:grpSp>
    </p:spTree>
    <p:extLst>
      <p:ext uri="{BB962C8B-B14F-4D97-AF65-F5344CB8AC3E}">
        <p14:creationId xmlns:p14="http://schemas.microsoft.com/office/powerpoint/2010/main" val="6061773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5049</TotalTime>
  <Words>660</Words>
  <Application>Microsoft Office PowerPoint</Application>
  <PresentationFormat>Presentación en pantalla (4:3)</PresentationFormat>
  <Paragraphs>56</Paragraphs>
  <Slides>13</Slides>
  <Notes>1</Notes>
  <HiddenSlides>0</HiddenSlides>
  <MMClips>0</MMClips>
  <ScaleCrop>false</ScaleCrop>
  <HeadingPairs>
    <vt:vector size="6" baseType="variant">
      <vt:variant>
        <vt:lpstr>Tema</vt:lpstr>
      </vt:variant>
      <vt:variant>
        <vt:i4>1</vt:i4>
      </vt:variant>
      <vt:variant>
        <vt:lpstr>Vínculos</vt:lpstr>
      </vt:variant>
      <vt:variant>
        <vt:i4>2</vt:i4>
      </vt:variant>
      <vt:variant>
        <vt:lpstr>Títulos de diapositiva</vt:lpstr>
      </vt:variant>
      <vt:variant>
        <vt:i4>13</vt:i4>
      </vt:variant>
    </vt:vector>
  </HeadingPairs>
  <TitlesOfParts>
    <vt:vector size="16" baseType="lpstr">
      <vt:lpstr>Tema de Office</vt:lpstr>
      <vt:lpstr>\\localhost\Users\jonathanlinaresb\Desktop\Macintosh HD:Users:jonathanlinaresb:Downloads:Outlook-7:10.1 Anexo 1 Cuadro resumen financiero fid 784 1erSem2014.docx!OLE_LINK3</vt:lpstr>
      <vt:lpstr>\\localhost\Users\jonathanlinaresb\Desktop\Macintosh HD:Users:jonathanlinaresb:Downloads:Outlook-7:10.1 Anexo 1 Cuadro resumen financiero fid 784 1erSem2014.docx!OLE_LINK8</vt:lpstr>
      <vt:lpstr>FIDEICOMISO  ECOSUR</vt:lpstr>
      <vt:lpstr>¿ QUE ES UN FIDEICOMISO ?</vt:lpstr>
      <vt:lpstr>¿Quiénes son los participantes del Fideicomiso ? </vt:lpstr>
      <vt:lpstr>facultades legales </vt:lpstr>
      <vt:lpstr>¿ Cuáles con los objetivos del Fideicomiso ?    </vt:lpstr>
      <vt:lpstr>Notas importantes sobre los objetivos del fideicomiso </vt:lpstr>
      <vt:lpstr>¿ CÓMO OPERA EL FIDEICOMISO ?</vt:lpstr>
      <vt:lpstr>¿ CUÁL ES LA ESTRUCTURA DEL COMITÉ TÉCNICO ?</vt:lpstr>
      <vt:lpstr>¿ A QUIÉN DEBERÁ RENDIR CUENTA DE SUS ACTOS ?</vt:lpstr>
      <vt:lpstr>"Fondo de Investigación Científica y Desarrollo Tecnológico de El Colegio de la Frontera Sur Fid. 784"</vt:lpstr>
      <vt:lpstr>"Fondo de Investigación Científica y Desarrollo Tecnológico de El Colegio de la Frontera Sur Fid. 784"</vt:lpstr>
      <vt:lpstr>"Fondo de Investigación Científica y Desarrollo Tecnológico de El Colegio de la Frontera Sur Fid. 784"</vt:lpstr>
      <vt:lpstr>Presentación de PowerPoint</vt:lpstr>
    </vt:vector>
  </TitlesOfParts>
  <Company>PGJDF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DE SEGURIDAD PÚBLICA DEL DISTRITO FEDERAL  Propuesta de Fortalecimiento Institucional</dc:title>
  <dc:creator>david_gonzales</dc:creator>
  <cp:lastModifiedBy>jmazariegos</cp:lastModifiedBy>
  <cp:revision>231</cp:revision>
  <dcterms:created xsi:type="dcterms:W3CDTF">2008-11-05T12:46:15Z</dcterms:created>
  <dcterms:modified xsi:type="dcterms:W3CDTF">2015-02-06T06:01:02Z</dcterms:modified>
</cp:coreProperties>
</file>