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9888-5FB4-4F79-95DC-D442F2425C1F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19AF-815D-406A-BC93-F182AF53C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066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9888-5FB4-4F79-95DC-D442F2425C1F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19AF-815D-406A-BC93-F182AF53C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004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9888-5FB4-4F79-95DC-D442F2425C1F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19AF-815D-406A-BC93-F182AF53C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377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9888-5FB4-4F79-95DC-D442F2425C1F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19AF-815D-406A-BC93-F182AF53C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177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9888-5FB4-4F79-95DC-D442F2425C1F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19AF-815D-406A-BC93-F182AF53C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056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9888-5FB4-4F79-95DC-D442F2425C1F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19AF-815D-406A-BC93-F182AF53C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001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9888-5FB4-4F79-95DC-D442F2425C1F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19AF-815D-406A-BC93-F182AF53C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625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9888-5FB4-4F79-95DC-D442F2425C1F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19AF-815D-406A-BC93-F182AF53C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902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9888-5FB4-4F79-95DC-D442F2425C1F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19AF-815D-406A-BC93-F182AF53C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909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9888-5FB4-4F79-95DC-D442F2425C1F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19AF-815D-406A-BC93-F182AF53C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064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19888-5FB4-4F79-95DC-D442F2425C1F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19AF-815D-406A-BC93-F182AF53C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674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9888-5FB4-4F79-95DC-D442F2425C1F}" type="datetimeFigureOut">
              <a:rPr lang="es-MX" smtClean="0"/>
              <a:t>16/07/2015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819AF-815D-406A-BC93-F182AF53C9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744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gradFill flip="none" rotWithShape="1">
            <a:gsLst>
              <a:gs pos="0">
                <a:srgbClr val="0099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0768"/>
            <a:ext cx="4428492" cy="442849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05862" y="6021850"/>
            <a:ext cx="3702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Villahermosa, Tabasco 2 de julio 2015</a:t>
            </a:r>
          </a:p>
          <a:p>
            <a:r>
              <a:rPr lang="es-MX" dirty="0" smtClean="0"/>
              <a:t>CTC  Segunda Sesión Ordinaria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36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Balance de la SIA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gradFill flip="none" rotWithShape="1">
            <a:gsLst>
              <a:gs pos="0">
                <a:srgbClr val="0099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651888"/>
              </p:ext>
            </p:extLst>
          </p:nvPr>
        </p:nvGraphicFramePr>
        <p:xfrm>
          <a:off x="827584" y="1484784"/>
          <a:ext cx="799288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  <a:gridCol w="4968553"/>
                <a:gridCol w="1584175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Hospedaje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Renta de 80 habitaciones por 4 noches en el Hotel Baluartes</a:t>
                      </a:r>
                      <a:r>
                        <a:rPr lang="es-MX" baseline="0" dirty="0" smtClean="0"/>
                        <a:t> y</a:t>
                      </a:r>
                      <a:r>
                        <a:rPr lang="es-MX" dirty="0" smtClean="0"/>
                        <a:t> renta</a:t>
                      </a:r>
                      <a:r>
                        <a:rPr lang="es-MX" baseline="0" dirty="0" smtClean="0"/>
                        <a:t> 3 de habitaciones para ponentes magistrales  en el hotel Plaza Campeche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$210,</a:t>
                      </a:r>
                      <a:r>
                        <a:rPr lang="es-MX" sz="1800" baseline="0" dirty="0" smtClean="0"/>
                        <a:t> 320.00</a:t>
                      </a:r>
                      <a:endParaRPr lang="es-MX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Alimentación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Desayunos</a:t>
                      </a:r>
                      <a:r>
                        <a:rPr lang="es-MX" baseline="0" dirty="0" smtClean="0"/>
                        <a:t> en el restaurante Marganzo , comidas en el restaurante La Palapa del Tío Fito, velada literaria y alimentos ponentes magistrales.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$252,110.01</a:t>
                      </a:r>
                      <a:endParaRPr lang="es-MX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galeria.mexicohoteles.com.mx/galeria-Fachada-del-Hotel-Baluartes-Campeche-13817867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3456384" cy="2592288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27" y="5742044"/>
            <a:ext cx="1115956" cy="1115956"/>
          </a:xfrm>
          <a:prstGeom prst="rect">
            <a:avLst/>
          </a:prstGeom>
        </p:spPr>
      </p:pic>
      <p:pic>
        <p:nvPicPr>
          <p:cNvPr id="1027" name="Picture 3" descr="F:\fotos para CTC\COMIDA\IMG_55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869" y="3429000"/>
            <a:ext cx="3816424" cy="2544282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5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gradFill flip="none" rotWithShape="1">
            <a:gsLst>
              <a:gs pos="0">
                <a:srgbClr val="0099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964916"/>
              </p:ext>
            </p:extLst>
          </p:nvPr>
        </p:nvGraphicFramePr>
        <p:xfrm>
          <a:off x="827585" y="764704"/>
          <a:ext cx="7992888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/>
                <a:gridCol w="4392489"/>
                <a:gridCol w="1584175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Servicio</a:t>
                      </a:r>
                      <a:r>
                        <a:rPr lang="es-MX" baseline="0" dirty="0" smtClean="0"/>
                        <a:t> de café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Servicio cafetería en los cuatro salones de ponencias.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$29,999.34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 Material</a:t>
                      </a:r>
                      <a:r>
                        <a:rPr lang="es-MX" baseline="0" dirty="0" smtClean="0"/>
                        <a:t> de imagen publicitaria  y de difusión.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Lonas, pendones,</a:t>
                      </a:r>
                      <a:r>
                        <a:rPr lang="es-MX" baseline="0" dirty="0" smtClean="0"/>
                        <a:t> mapas de ubicación.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$30,406.50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Deportes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Renta</a:t>
                      </a:r>
                      <a:r>
                        <a:rPr lang="es-MX" baseline="0" dirty="0" smtClean="0"/>
                        <a:t> de las áreas deportivas: Cancha de futbol, alberca , cancha de baloncesto, área para carreras, tenis  y tenis de mesa.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$10,000.00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s://scontent-dfw1-1.xx.fbcdn.net/hphotos-xtf1/v/t1.0-9/11403249_698707250272890_8916138317484737700_n.jpg?oh=c36c723311f82627ec3ab3dbdc51e436&amp;oe=56317BF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134"/>
          <a:stretch/>
        </p:blipFill>
        <p:spPr bwMode="auto">
          <a:xfrm>
            <a:off x="797497" y="3812766"/>
            <a:ext cx="4248472" cy="1922173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27" y="5742044"/>
            <a:ext cx="1115956" cy="1115956"/>
          </a:xfrm>
          <a:prstGeom prst="rect">
            <a:avLst/>
          </a:prstGeom>
        </p:spPr>
      </p:pic>
      <p:pic>
        <p:nvPicPr>
          <p:cNvPr id="3076" name="Picture 4" descr="https://scontent-dfw1-1.xx.fbcdn.net/hphotos-xpa1/v/t1.0-9/11231906_698707613606187_7529523688373594937_n.jpg?oh=1f8e7d02d2a513db336c7d1804bcb2e9&amp;oe=55E7E2F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6" b="25567"/>
          <a:stretch/>
        </p:blipFill>
        <p:spPr bwMode="auto">
          <a:xfrm>
            <a:off x="2987825" y="5157192"/>
            <a:ext cx="4176464" cy="1632618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-dfw1-1.xx.fbcdn.net/hphotos-xfa1/v/t1.0-9/11425836_691538930989722_5323052281467080106_n.jpg?oh=b8b651725f0ea022d97fb48bbc08a910&amp;oe=5630796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78" y="3875844"/>
            <a:ext cx="3504421" cy="1796016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27" y="5742044"/>
            <a:ext cx="1115956" cy="111595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gradFill flip="none" rotWithShape="1">
            <a:gsLst>
              <a:gs pos="0">
                <a:srgbClr val="0099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937063"/>
              </p:ext>
            </p:extLst>
          </p:nvPr>
        </p:nvGraphicFramePr>
        <p:xfrm>
          <a:off x="827584" y="836712"/>
          <a:ext cx="7992888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  <a:gridCol w="4968553"/>
                <a:gridCol w="1584175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Carteles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Equipo</a:t>
                      </a:r>
                      <a:r>
                        <a:rPr lang="es-MX" baseline="0" dirty="0" smtClean="0"/>
                        <a:t> y material para la exposición de carteles. Premiación a los mejores trabajos.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$7,459.05</a:t>
                      </a:r>
                      <a:endParaRPr lang="es-MX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Exposición fotográfica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Impresión de fotografías, material informativo de la exposición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y premios a los ganadores. 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$4,912.00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s://scontent-dfw1-1.xx.fbcdn.net/hphotos-xta1/v/t1.0-9/11535833_697301727080109_4478805141819803158_n.jpg?oh=0b6da2957ae79d9ba806907b8a7db77f&amp;oe=5614F0D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1" b="8397"/>
          <a:stretch/>
        </p:blipFill>
        <p:spPr bwMode="auto">
          <a:xfrm>
            <a:off x="1331640" y="4778658"/>
            <a:ext cx="3566657" cy="1926772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-dfw1-1.xx.fbcdn.net/hphotos-xap1/v/t1.0-9/11229828_697302693746679_3574035854960899913_n.jpg?oh=08e2e66058ba0cb3a3e6910382e7e9cd&amp;oe=55E77C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3338528" cy="1874444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120886"/>
              </p:ext>
            </p:extLst>
          </p:nvPr>
        </p:nvGraphicFramePr>
        <p:xfrm>
          <a:off x="857922" y="2204864"/>
          <a:ext cx="7992888" cy="192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  <a:gridCol w="4968553"/>
                <a:gridCol w="1584175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Boletos</a:t>
                      </a:r>
                      <a:r>
                        <a:rPr lang="es-MX" baseline="0" dirty="0" smtClean="0"/>
                        <a:t> aéreos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Boletos</a:t>
                      </a:r>
                      <a:r>
                        <a:rPr lang="es-MX" baseline="0" dirty="0" smtClean="0"/>
                        <a:t> aéreos para los ponentes Magistrales:       Dr. Miguel Equihua, Dr. Pablo Farías y Dr. Víctor Toledo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$16,409.00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 Audio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Contratación</a:t>
                      </a:r>
                      <a:r>
                        <a:rPr lang="es-MX" baseline="0" dirty="0" smtClean="0"/>
                        <a:t> de audio e iluminación para las salas de conferencias y velada literaria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$ 16,483.60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Carpas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Renta de carpas para el servicio de café y stands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$1,740.00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9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gradFill flip="none" rotWithShape="1">
            <a:gsLst>
              <a:gs pos="0">
                <a:srgbClr val="0099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270138"/>
              </p:ext>
            </p:extLst>
          </p:nvPr>
        </p:nvGraphicFramePr>
        <p:xfrm>
          <a:off x="467544" y="895112"/>
          <a:ext cx="8496944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0981"/>
                <a:gridCol w="5281885"/>
                <a:gridCol w="1684078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Salón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Renta del salón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principal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 par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a la inauguración.</a:t>
                      </a:r>
                    </a:p>
                    <a:p>
                      <a:r>
                        <a:rPr lang="es-MX" sz="1600" b="1" baseline="0" dirty="0" smtClean="0">
                          <a:solidFill>
                            <a:schemeClr val="tx1"/>
                          </a:solidFill>
                        </a:rPr>
                        <a:t>Los salones del Centro INAH, Baluarte de San Francisco y Tecnológico de Monterrey se gestionaron en préstamo mediante enlaces de colaboración. </a:t>
                      </a:r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$6,240.00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Cruz</a:t>
                      </a:r>
                      <a:r>
                        <a:rPr lang="es-MX" baseline="0" dirty="0" smtClean="0"/>
                        <a:t> Roja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Servicio  preventivo de ambulancia durante el evento deportivo.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$1,856.00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Operación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Gastos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 de operación de la logística  ( Pilas , extensiones, cintas , plumones, etc. )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$1,916.84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27" y="5742044"/>
            <a:ext cx="1115956" cy="1115956"/>
          </a:xfrm>
          <a:prstGeom prst="rect">
            <a:avLst/>
          </a:prstGeom>
        </p:spPr>
      </p:pic>
      <p:pic>
        <p:nvPicPr>
          <p:cNvPr id="1028" name="Picture 4" descr="https://scontent-dfw1-1.xx.fbcdn.net/hphotos-xfa1/v/t1.0-9/1535430_698707640272851_5677160499004985428_n.jpg?oh=46842b9c32939e1ef5773efe0a93d9ef&amp;oe=5622D5D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1" r="26671"/>
          <a:stretch/>
        </p:blipFill>
        <p:spPr bwMode="auto">
          <a:xfrm>
            <a:off x="6985489" y="3447396"/>
            <a:ext cx="1440160" cy="2350453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fotos para CTC\salones de ponencia\INAH\IMG_55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2175"/>
            <a:ext cx="3456384" cy="2304256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fotos para CTC\salones de ponencia\Gran Salón del Hotel Baluarte\11403412_1027317993945113_8001414397410193756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3493609" cy="2321795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2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gradFill flip="none" rotWithShape="1">
            <a:gsLst>
              <a:gs pos="0">
                <a:srgbClr val="0099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27" y="5742044"/>
            <a:ext cx="1115956" cy="111595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55576" y="980728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Recibimos el apoyo del área de difusión con libros de ECOSUR para los premios  y con el patrocinio de CTR y de proveedores locales con playeras para el equipo de logística y termos para todos los asistentes a la SIA.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1027" name="Picture 3" descr="F:\fotos para CTC\pulseras\camise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62286"/>
            <a:ext cx="3507293" cy="2133427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ecosur.mx/images/stories/virtualmart/product/9-las-pieles-que-vestimos-3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30" r="12474"/>
          <a:stretch/>
        </p:blipFill>
        <p:spPr bwMode="auto">
          <a:xfrm rot="20290300">
            <a:off x="2403462" y="3250966"/>
            <a:ext cx="1708108" cy="2221335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9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gradFill flip="none" rotWithShape="1">
            <a:gsLst>
              <a:gs pos="0">
                <a:srgbClr val="00999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323528" cy="685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94924"/>
            <a:ext cx="3110385" cy="311038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55576" y="764704"/>
            <a:ext cx="7632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Recurso asignado para la SIA 2015 :  $650,000.00</a:t>
            </a:r>
          </a:p>
          <a:p>
            <a:endParaRPr lang="es-MX" sz="2000" dirty="0"/>
          </a:p>
          <a:p>
            <a:r>
              <a:rPr lang="es-MX" sz="2000" dirty="0" smtClean="0"/>
              <a:t>Total del </a:t>
            </a:r>
            <a:r>
              <a:rPr lang="es-MX" sz="2000" dirty="0"/>
              <a:t>recurso ejercido</a:t>
            </a:r>
            <a:r>
              <a:rPr lang="es-MX" sz="2000" dirty="0" smtClean="0"/>
              <a:t>:  $589, 852.34</a:t>
            </a:r>
          </a:p>
          <a:p>
            <a:endParaRPr lang="es-MX" sz="2000" dirty="0"/>
          </a:p>
          <a:p>
            <a:r>
              <a:rPr lang="es-MX" sz="2000" dirty="0" smtClean="0"/>
              <a:t>Total a favor de la Institución:  </a:t>
            </a:r>
            <a:r>
              <a:rPr lang="es-MX" sz="2400" b="1" dirty="0" smtClean="0"/>
              <a:t>$60,147.66</a:t>
            </a:r>
          </a:p>
          <a:p>
            <a:r>
              <a:rPr lang="es-MX" sz="1600" dirty="0" smtClean="0"/>
              <a:t>Se visitaron  14  hoteles y 9 restaurantes  en toda la ciudad, se gestionaron espacios con el Gobierno del estado de Campeche y se solicito apoyo de patrocinadores.</a:t>
            </a:r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5500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Solicitud</a:t>
            </a:r>
            <a:br>
              <a:rPr lang="es-MX" dirty="0" smtClean="0"/>
            </a:br>
            <a:r>
              <a:rPr lang="es-MX" sz="4000" dirty="0" smtClean="0"/>
              <a:t>Transporte</a:t>
            </a:r>
            <a:endParaRPr lang="es-MX" sz="4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23332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Costos</a:t>
            </a:r>
            <a:endParaRPr lang="es-MX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508152"/>
              </p:ext>
            </p:extLst>
          </p:nvPr>
        </p:nvGraphicFramePr>
        <p:xfrm>
          <a:off x="492646" y="1417638"/>
          <a:ext cx="8435281" cy="2421918"/>
        </p:xfrm>
        <a:graphic>
          <a:graphicData uri="http://schemas.openxmlformats.org/drawingml/2006/table">
            <a:tbl>
              <a:tblPr/>
              <a:tblGrid>
                <a:gridCol w="928782"/>
                <a:gridCol w="928782"/>
                <a:gridCol w="904523"/>
                <a:gridCol w="928782"/>
                <a:gridCol w="928782"/>
                <a:gridCol w="928782"/>
                <a:gridCol w="1029284"/>
                <a:gridCol w="928782"/>
                <a:gridCol w="928782"/>
              </a:tblGrid>
              <a:tr h="86804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effectLst/>
                          <a:latin typeface="Arial" panose="020B0604020202020204" pitchFamily="34" charset="0"/>
                        </a:rPr>
                        <a:t>NUMERO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effectLst/>
                          <a:latin typeface="Arial" panose="020B0604020202020204" pitchFamily="34" charset="0"/>
                        </a:rPr>
                        <a:t>KM POR VIAJE.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CONSUMO GASOLINA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IMPORTE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IMPORTE DIARIO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IMPORTE SEMANAL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IMPORTE MENSUAL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IMP. POR SERV. CADA 10,000 KM.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IMPORTE POR VEHICULO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9333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URVAN 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30 KM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6 LTS.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           86.28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         345.12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      1,725.60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         6,902.40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      6,500.00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    13,402.40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MICROBUS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30 KM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30 LTS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         431.40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      1,294.20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      6,471.00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       25,884.00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    12,000.00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    37,884.00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10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POINTER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         862.80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         3,451.20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      6,000.00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      9,451.20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       36,237.60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effectLst/>
                          <a:latin typeface="Arial" panose="020B0604020202020204" pitchFamily="34" charset="0"/>
                        </a:rPr>
                        <a:t>     24,500.00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effectLst/>
                          <a:latin typeface="Arial" panose="020B0604020202020204" pitchFamily="34" charset="0"/>
                        </a:rPr>
                        <a:t>     60,737.60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11560" y="429309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Cotización transportes Balam </a:t>
            </a:r>
            <a:r>
              <a:rPr lang="es-MX" dirty="0" err="1" smtClean="0"/>
              <a:t>Kin</a:t>
            </a:r>
            <a:r>
              <a:rPr lang="es-MX" dirty="0" smtClean="0"/>
              <a:t>            (dos viajes)        $1,050  pesos diarios</a:t>
            </a:r>
          </a:p>
          <a:p>
            <a:r>
              <a:rPr lang="es-MX" dirty="0" smtClean="0"/>
              <a:t>Cotización autotransportes San Román  (dos viajes)       $1,750 pesos diarios</a:t>
            </a:r>
          </a:p>
          <a:p>
            <a:r>
              <a:rPr lang="es-MX" dirty="0" smtClean="0"/>
              <a:t>Gasto ECOSUR			(tres viajes)        $3036.88 pesos diarios</a:t>
            </a:r>
          </a:p>
        </p:txBody>
      </p:sp>
    </p:spTree>
    <p:extLst>
      <p:ext uri="{BB962C8B-B14F-4D97-AF65-F5344CB8AC3E}">
        <p14:creationId xmlns:p14="http://schemas.microsoft.com/office/powerpoint/2010/main" val="2880260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496</Words>
  <Application>Microsoft Office PowerPoint</Application>
  <PresentationFormat>Presentación en pantalla (4:3)</PresentationFormat>
  <Paragraphs>101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Presentación de PowerPoint</vt:lpstr>
      <vt:lpstr>Balance de la SIA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Solicitud Transporte</vt:lpstr>
      <vt:lpstr>Costos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 de la SIA</dc:title>
  <dc:creator>kmanzanilla</dc:creator>
  <cp:lastModifiedBy>Claudia</cp:lastModifiedBy>
  <cp:revision>59</cp:revision>
  <dcterms:created xsi:type="dcterms:W3CDTF">2015-06-29T15:30:12Z</dcterms:created>
  <dcterms:modified xsi:type="dcterms:W3CDTF">2015-07-16T19:47:54Z</dcterms:modified>
</cp:coreProperties>
</file>