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60" r:id="rId8"/>
    <p:sldId id="261" r:id="rId9"/>
    <p:sldId id="259" r:id="rId10"/>
    <p:sldId id="262" r:id="rId11"/>
    <p:sldId id="263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[Matrícula y Aspirantes.xlsx]Hoja1!Tabla dinámica2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Hoja1!$I$7</c:f>
              <c:strCache>
                <c:ptCount val="1"/>
                <c:pt idx="0">
                  <c:v>Suma de 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Hoja1!$H$8:$H$10</c:f>
              <c:strCache>
                <c:ptCount val="2"/>
                <c:pt idx="0">
                  <c:v>Doctorado</c:v>
                </c:pt>
                <c:pt idx="1">
                  <c:v>Maestría</c:v>
                </c:pt>
              </c:strCache>
            </c:strRef>
          </c:cat>
          <c:val>
            <c:numRef>
              <c:f>Hoja1!$I$8:$I$10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Hoja1!$J$7</c:f>
              <c:strCache>
                <c:ptCount val="1"/>
                <c:pt idx="0">
                  <c:v>Suma de 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Hoja1!$H$8:$H$10</c:f>
              <c:strCache>
                <c:ptCount val="2"/>
                <c:pt idx="0">
                  <c:v>Doctorado</c:v>
                </c:pt>
                <c:pt idx="1">
                  <c:v>Maestría</c:v>
                </c:pt>
              </c:strCache>
            </c:strRef>
          </c:cat>
          <c:val>
            <c:numRef>
              <c:f>Hoja1!$J$8:$J$10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Hoja1!$K$7</c:f>
              <c:strCache>
                <c:ptCount val="1"/>
                <c:pt idx="0">
                  <c:v>Suma de 2012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Hoja1!$H$8:$H$10</c:f>
              <c:strCache>
                <c:ptCount val="2"/>
                <c:pt idx="0">
                  <c:v>Doctorado</c:v>
                </c:pt>
                <c:pt idx="1">
                  <c:v>Maestría</c:v>
                </c:pt>
              </c:strCache>
            </c:strRef>
          </c:cat>
          <c:val>
            <c:numRef>
              <c:f>Hoja1!$K$8:$K$10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ser>
          <c:idx val="3"/>
          <c:order val="3"/>
          <c:tx>
            <c:strRef>
              <c:f>Hoja1!$L$7</c:f>
              <c:strCache>
                <c:ptCount val="1"/>
                <c:pt idx="0">
                  <c:v>Suma de 2013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Hoja1!$H$8:$H$10</c:f>
              <c:strCache>
                <c:ptCount val="2"/>
                <c:pt idx="0">
                  <c:v>Doctorado</c:v>
                </c:pt>
                <c:pt idx="1">
                  <c:v>Maestría</c:v>
                </c:pt>
              </c:strCache>
            </c:strRef>
          </c:cat>
          <c:val>
            <c:numRef>
              <c:f>Hoja1!$L$8:$L$10</c:f>
              <c:numCache>
                <c:formatCode>General</c:formatCode>
                <c:ptCount val="2"/>
                <c:pt idx="0">
                  <c:v>2</c:v>
                </c:pt>
                <c:pt idx="1">
                  <c:v>7</c:v>
                </c:pt>
              </c:numCache>
            </c:numRef>
          </c:val>
        </c:ser>
        <c:ser>
          <c:idx val="4"/>
          <c:order val="4"/>
          <c:tx>
            <c:strRef>
              <c:f>Hoja1!$M$7</c:f>
              <c:strCache>
                <c:ptCount val="1"/>
                <c:pt idx="0">
                  <c:v>Suma de 2014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Hoja1!$H$8:$H$10</c:f>
              <c:strCache>
                <c:ptCount val="2"/>
                <c:pt idx="0">
                  <c:v>Doctorado</c:v>
                </c:pt>
                <c:pt idx="1">
                  <c:v>Maestría</c:v>
                </c:pt>
              </c:strCache>
            </c:strRef>
          </c:cat>
          <c:val>
            <c:numRef>
              <c:f>Hoja1!$M$8:$M$10</c:f>
              <c:numCache>
                <c:formatCode>General</c:formatCode>
                <c:ptCount val="2"/>
                <c:pt idx="0">
                  <c:v>3</c:v>
                </c:pt>
                <c:pt idx="1">
                  <c:v>11</c:v>
                </c:pt>
              </c:numCache>
            </c:numRef>
          </c:val>
        </c:ser>
        <c:ser>
          <c:idx val="5"/>
          <c:order val="5"/>
          <c:tx>
            <c:strRef>
              <c:f>Hoja1!$N$7</c:f>
              <c:strCache>
                <c:ptCount val="1"/>
                <c:pt idx="0">
                  <c:v>Suma de 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Hoja1!$H$8:$H$10</c:f>
              <c:strCache>
                <c:ptCount val="2"/>
                <c:pt idx="0">
                  <c:v>Doctorado</c:v>
                </c:pt>
                <c:pt idx="1">
                  <c:v>Maestría</c:v>
                </c:pt>
              </c:strCache>
            </c:strRef>
          </c:cat>
          <c:val>
            <c:numRef>
              <c:f>Hoja1!$N$8:$N$10</c:f>
              <c:numCache>
                <c:formatCode>General</c:formatCode>
                <c:ptCount val="2"/>
                <c:pt idx="0">
                  <c:v>2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623504"/>
        <c:axId val="190624064"/>
      </c:barChart>
      <c:catAx>
        <c:axId val="19062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0624064"/>
        <c:crosses val="autoZero"/>
        <c:auto val="1"/>
        <c:lblAlgn val="ctr"/>
        <c:lblOffset val="100"/>
        <c:noMultiLvlLbl val="0"/>
      </c:catAx>
      <c:valAx>
        <c:axId val="1906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062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1FE-6574-48E1-B333-8ED55D8061EB}" type="datetimeFigureOut">
              <a:rPr lang="es-MX" smtClean="0"/>
              <a:t>08/07/2015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3AFF-30B1-40CD-812C-206F00130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469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1FE-6574-48E1-B333-8ED55D8061EB}" type="datetimeFigureOut">
              <a:rPr lang="es-MX" smtClean="0"/>
              <a:t>08/07/2015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3AFF-30B1-40CD-812C-206F00130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308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1FE-6574-48E1-B333-8ED55D8061EB}" type="datetimeFigureOut">
              <a:rPr lang="es-MX" smtClean="0"/>
              <a:t>08/07/2015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3AFF-30B1-40CD-812C-206F00130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725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" y="0"/>
            <a:ext cx="912284" cy="6858000"/>
            <a:chOff x="0" y="0"/>
            <a:chExt cx="431" cy="4320"/>
          </a:xfrm>
        </p:grpSpPr>
        <p:pic>
          <p:nvPicPr>
            <p:cNvPr id="5" name="Picture 8" descr="todo ecosur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3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logoblanc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" y="3840"/>
              <a:ext cx="31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6800" y="990600"/>
            <a:ext cx="8331200" cy="2514600"/>
          </a:xfrm>
          <a:ln w="76200" cmpd="tri"/>
          <a:effectLst>
            <a:outerShdw dist="35921" dir="2700000" algn="ctr" rotWithShape="0">
              <a:schemeClr val="bg1"/>
            </a:outerShdw>
          </a:effectLst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886200"/>
            <a:ext cx="8331200" cy="1752600"/>
          </a:xfrm>
          <a:ln w="6350"/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6400800"/>
            <a:ext cx="2540000" cy="457200"/>
          </a:xfrm>
        </p:spPr>
        <p:txBody>
          <a:bodyPr anchorCtr="0"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73600" y="6400800"/>
            <a:ext cx="3860800" cy="457200"/>
          </a:xfrm>
        </p:spPr>
        <p:txBody>
          <a:bodyPr anchorCtr="0"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16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28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48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16051" y="1600200"/>
            <a:ext cx="5031316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650568" y="1600200"/>
            <a:ext cx="503343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6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22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26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94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6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1FE-6574-48E1-B333-8ED55D8061EB}" type="datetimeFigureOut">
              <a:rPr lang="es-MX" smtClean="0"/>
              <a:t>08/07/2015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3AFF-30B1-40CD-812C-206F00130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850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30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7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18600" y="152401"/>
            <a:ext cx="2565400" cy="55610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416051" y="152401"/>
            <a:ext cx="7499349" cy="55610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2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" y="0"/>
            <a:ext cx="912284" cy="6858000"/>
            <a:chOff x="0" y="0"/>
            <a:chExt cx="431" cy="4320"/>
          </a:xfrm>
        </p:grpSpPr>
        <p:pic>
          <p:nvPicPr>
            <p:cNvPr id="5" name="Picture 8" descr="todo ecosur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3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logoblanc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" y="3840"/>
              <a:ext cx="31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6800" y="990600"/>
            <a:ext cx="8331200" cy="2514600"/>
          </a:xfrm>
          <a:ln w="76200" cmpd="tri"/>
          <a:effectLst>
            <a:outerShdw dist="35921" dir="2700000" algn="ctr" rotWithShape="0">
              <a:schemeClr val="bg1"/>
            </a:outerShdw>
          </a:effectLst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886200"/>
            <a:ext cx="8331200" cy="1752600"/>
          </a:xfrm>
          <a:ln w="6350"/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6400800"/>
            <a:ext cx="2540000" cy="457200"/>
          </a:xfrm>
        </p:spPr>
        <p:txBody>
          <a:bodyPr anchorCtr="0"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73600" y="6400800"/>
            <a:ext cx="3860800" cy="457200"/>
          </a:xfrm>
        </p:spPr>
        <p:txBody>
          <a:bodyPr anchorCtr="0"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21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20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61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16051" y="1600200"/>
            <a:ext cx="5031316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650568" y="1600200"/>
            <a:ext cx="503343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29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75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25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1FE-6574-48E1-B333-8ED55D8061EB}" type="datetimeFigureOut">
              <a:rPr lang="es-MX" smtClean="0"/>
              <a:t>08/07/2015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3AFF-30B1-40CD-812C-206F00130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4837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40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78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89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18600" y="152401"/>
            <a:ext cx="2565400" cy="55610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416051" y="152401"/>
            <a:ext cx="7499349" cy="55610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63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" y="0"/>
            <a:ext cx="912284" cy="6858000"/>
            <a:chOff x="0" y="0"/>
            <a:chExt cx="431" cy="4320"/>
          </a:xfrm>
        </p:grpSpPr>
        <p:pic>
          <p:nvPicPr>
            <p:cNvPr id="5" name="Picture 8" descr="todo ecosur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3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logoblanc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" y="3840"/>
              <a:ext cx="31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6800" y="990600"/>
            <a:ext cx="8331200" cy="2514600"/>
          </a:xfrm>
          <a:ln w="76200" cmpd="tri"/>
          <a:effectLst>
            <a:outerShdw dist="35921" dir="2700000" algn="ctr" rotWithShape="0">
              <a:schemeClr val="bg1"/>
            </a:outerShdw>
          </a:effectLst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886200"/>
            <a:ext cx="8331200" cy="1752600"/>
          </a:xfrm>
          <a:ln w="6350"/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6400800"/>
            <a:ext cx="2540000" cy="457200"/>
          </a:xfrm>
        </p:spPr>
        <p:txBody>
          <a:bodyPr anchorCtr="0"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73600" y="6400800"/>
            <a:ext cx="3860800" cy="457200"/>
          </a:xfrm>
        </p:spPr>
        <p:txBody>
          <a:bodyPr anchorCtr="0"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46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43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61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16051" y="1600200"/>
            <a:ext cx="5031316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650568" y="1600200"/>
            <a:ext cx="503343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32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7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6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1FE-6574-48E1-B333-8ED55D8061EB}" type="datetimeFigureOut">
              <a:rPr lang="es-MX" smtClean="0"/>
              <a:t>08/07/2015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3AFF-30B1-40CD-812C-206F00130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3907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902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39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46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367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18600" y="152401"/>
            <a:ext cx="2565400" cy="55610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416051" y="152401"/>
            <a:ext cx="7499349" cy="55610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0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1FE-6574-48E1-B333-8ED55D8061EB}" type="datetimeFigureOut">
              <a:rPr lang="es-MX" smtClean="0"/>
              <a:t>08/07/2015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3AFF-30B1-40CD-812C-206F00130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995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1FE-6574-48E1-B333-8ED55D8061EB}" type="datetimeFigureOut">
              <a:rPr lang="es-MX" smtClean="0"/>
              <a:t>08/07/2015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3AFF-30B1-40CD-812C-206F00130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71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1FE-6574-48E1-B333-8ED55D8061EB}" type="datetimeFigureOut">
              <a:rPr lang="es-MX" smtClean="0"/>
              <a:t>08/07/2015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3AFF-30B1-40CD-812C-206F00130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263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1FE-6574-48E1-B333-8ED55D8061EB}" type="datetimeFigureOut">
              <a:rPr lang="es-MX" smtClean="0"/>
              <a:t>08/07/2015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3AFF-30B1-40CD-812C-206F00130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533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1FE-6574-48E1-B333-8ED55D8061EB}" type="datetimeFigureOut">
              <a:rPr lang="es-MX" smtClean="0"/>
              <a:t>08/07/2015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3AFF-30B1-40CD-812C-206F00130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787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541FE-6574-48E1-B333-8ED55D8061EB}" type="datetimeFigureOut">
              <a:rPr lang="es-MX" smtClean="0"/>
              <a:t>08/07/2015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83AFF-30B1-40CD-812C-206F00130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716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152400"/>
            <a:ext cx="1026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</a:defRPr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4008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</a:defRPr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6051" y="1600200"/>
            <a:ext cx="10267949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" y="0"/>
            <a:ext cx="912284" cy="6858000"/>
            <a:chOff x="0" y="0"/>
            <a:chExt cx="431" cy="4320"/>
          </a:xfrm>
        </p:grpSpPr>
        <p:pic>
          <p:nvPicPr>
            <p:cNvPr id="2057" name="Picture 8" descr="todo ecosur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43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9" descr="logoblanc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3" y="3817"/>
              <a:ext cx="349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1422400" y="1219200"/>
            <a:ext cx="10261600" cy="0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8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SzPct val="70000"/>
        <a:buFont typeface="Wingdings" pitchFamily="2" charset="2"/>
        <a:buChar char="n"/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70000"/>
        <a:buFont typeface="Wingdings" pitchFamily="2" charset="2"/>
        <a:buChar char="l"/>
        <a:defRPr sz="2800">
          <a:solidFill>
            <a:srgbClr val="66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6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rgbClr val="66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rgbClr val="6633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rgbClr val="6633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rgbClr val="6633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rgbClr val="6633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rgbClr val="663300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152400"/>
            <a:ext cx="1026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</a:defRPr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4008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</a:defRPr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6051" y="1600200"/>
            <a:ext cx="10267949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" y="0"/>
            <a:ext cx="912284" cy="6858000"/>
            <a:chOff x="0" y="0"/>
            <a:chExt cx="431" cy="4320"/>
          </a:xfrm>
        </p:grpSpPr>
        <p:pic>
          <p:nvPicPr>
            <p:cNvPr id="2057" name="Picture 8" descr="todo ecosur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43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9" descr="logoblanc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3" y="3817"/>
              <a:ext cx="349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1422400" y="1219200"/>
            <a:ext cx="10261600" cy="0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2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SzPct val="70000"/>
        <a:buFont typeface="Wingdings" pitchFamily="2" charset="2"/>
        <a:buChar char="n"/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70000"/>
        <a:buFont typeface="Wingdings" pitchFamily="2" charset="2"/>
        <a:buChar char="l"/>
        <a:defRPr sz="2800">
          <a:solidFill>
            <a:srgbClr val="66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6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rgbClr val="66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rgbClr val="6633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rgbClr val="6633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rgbClr val="6633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rgbClr val="6633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rgbClr val="663300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152400"/>
            <a:ext cx="1026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</a:defRPr>
            </a:lvl1pPr>
          </a:lstStyle>
          <a:p>
            <a:fld id="{643AF22C-8659-4CF8-9521-CD5A63B200DE}" type="datetimeFigureOut">
              <a:rPr lang="es-MX" smtClean="0">
                <a:solidFill>
                  <a:srgbClr val="482400"/>
                </a:solidFill>
              </a:rPr>
              <a:pPr/>
              <a:t>08/07/2015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4008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4824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</a:defRPr>
            </a:lvl1pPr>
          </a:lstStyle>
          <a:p>
            <a:fld id="{0714AF35-A740-46A4-B9C7-34FE7FF3CF55}" type="slidenum">
              <a:rPr lang="es-MX" smtClean="0">
                <a:solidFill>
                  <a:srgbClr val="482400"/>
                </a:solidFill>
              </a:rPr>
              <a:pPr/>
              <a:t>‹Nº›</a:t>
            </a:fld>
            <a:endParaRPr lang="es-MX">
              <a:solidFill>
                <a:srgbClr val="482400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6051" y="1600200"/>
            <a:ext cx="10267949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" y="0"/>
            <a:ext cx="912284" cy="6858000"/>
            <a:chOff x="0" y="0"/>
            <a:chExt cx="431" cy="4320"/>
          </a:xfrm>
        </p:grpSpPr>
        <p:pic>
          <p:nvPicPr>
            <p:cNvPr id="2057" name="Picture 8" descr="todo ecosur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43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9" descr="logoblanc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3" y="3817"/>
              <a:ext cx="349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1422400" y="1219200"/>
            <a:ext cx="10261600" cy="0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SzPct val="70000"/>
        <a:buFont typeface="Wingdings" pitchFamily="2" charset="2"/>
        <a:buChar char="n"/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70000"/>
        <a:buFont typeface="Wingdings" pitchFamily="2" charset="2"/>
        <a:buChar char="l"/>
        <a:defRPr sz="2800">
          <a:solidFill>
            <a:srgbClr val="66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6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rgbClr val="66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rgbClr val="6633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rgbClr val="6633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rgbClr val="6633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rgbClr val="6633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rgbClr val="663300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47364" y="124414"/>
            <a:ext cx="8261994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9" name="Imagen 8" descr="mexico-map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008000"/>
              <a:srgbClr val="FFF1C1"/>
            </a:duotone>
            <a:lum bright="-16000"/>
          </a:blip>
          <a:srcRect l="64083" t="59083"/>
          <a:stretch/>
        </p:blipFill>
        <p:spPr>
          <a:xfrm>
            <a:off x="5886987" y="1257300"/>
            <a:ext cx="4999037" cy="410035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7712136" y="3273842"/>
            <a:ext cx="144000" cy="1440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294" y="814051"/>
            <a:ext cx="1951872" cy="1327686"/>
          </a:xfrm>
          <a:prstGeom prst="rect">
            <a:avLst/>
          </a:prstGeom>
          <a:ln w="28575" cmpd="sng">
            <a:solidFill>
              <a:srgbClr val="0000FF"/>
            </a:solidFill>
          </a:ln>
        </p:spPr>
      </p:pic>
      <p:grpSp>
        <p:nvGrpSpPr>
          <p:cNvPr id="4" name="Grupo 3"/>
          <p:cNvGrpSpPr/>
          <p:nvPr/>
        </p:nvGrpSpPr>
        <p:grpSpPr>
          <a:xfrm>
            <a:off x="1310548" y="2009662"/>
            <a:ext cx="2077430" cy="4512211"/>
            <a:chOff x="1397774" y="2510932"/>
            <a:chExt cx="1987224" cy="4315854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18354" y="4791174"/>
              <a:ext cx="1951872" cy="1081642"/>
            </a:xfrm>
            <a:prstGeom prst="rect">
              <a:avLst/>
            </a:prstGeom>
            <a:ln w="28575" cmpd="sng">
              <a:solidFill>
                <a:srgbClr val="0000FF"/>
              </a:solidFill>
            </a:ln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03582" y="2510932"/>
              <a:ext cx="1966644" cy="1081403"/>
            </a:xfrm>
            <a:prstGeom prst="rect">
              <a:avLst/>
            </a:prstGeom>
            <a:ln w="28575" cmpd="sng">
              <a:solidFill>
                <a:srgbClr val="0000FF"/>
              </a:solidFill>
            </a:ln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18354" y="5876656"/>
              <a:ext cx="1966644" cy="950130"/>
            </a:xfrm>
            <a:prstGeom prst="rect">
              <a:avLst/>
            </a:prstGeom>
            <a:ln w="28575" cmpd="sng">
              <a:solidFill>
                <a:srgbClr val="0000FF"/>
              </a:solidFill>
            </a:ln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97774" y="3622543"/>
              <a:ext cx="1955433" cy="1209281"/>
            </a:xfrm>
            <a:prstGeom prst="rect">
              <a:avLst/>
            </a:prstGeom>
            <a:ln w="28575" cmpd="sng">
              <a:solidFill>
                <a:srgbClr val="0000FF"/>
              </a:solidFill>
            </a:ln>
          </p:spPr>
        </p:pic>
      </p:grp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8624704" y="2574963"/>
            <a:ext cx="252000" cy="252000"/>
          </a:xfrm>
          <a:prstGeom prst="ellips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Oval 20"/>
          <p:cNvSpPr>
            <a:spLocks noChangeArrowheads="1"/>
          </p:cNvSpPr>
          <p:nvPr/>
        </p:nvSpPr>
        <p:spPr bwMode="auto">
          <a:xfrm>
            <a:off x="7459936" y="3598350"/>
            <a:ext cx="540000" cy="540000"/>
          </a:xfrm>
          <a:prstGeom prst="ellips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Oval 20"/>
          <p:cNvSpPr>
            <a:spLocks noChangeArrowheads="1"/>
          </p:cNvSpPr>
          <p:nvPr/>
        </p:nvSpPr>
        <p:spPr bwMode="auto">
          <a:xfrm>
            <a:off x="7856136" y="4826665"/>
            <a:ext cx="252000" cy="252000"/>
          </a:xfrm>
          <a:prstGeom prst="ellips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Oval 20"/>
          <p:cNvSpPr>
            <a:spLocks noChangeArrowheads="1"/>
          </p:cNvSpPr>
          <p:nvPr/>
        </p:nvSpPr>
        <p:spPr bwMode="auto">
          <a:xfrm>
            <a:off x="9993458" y="2607629"/>
            <a:ext cx="432000" cy="432000"/>
          </a:xfrm>
          <a:prstGeom prst="ellips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28950" y="48094"/>
            <a:ext cx="3928180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Villahermosa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729193" y="2717118"/>
            <a:ext cx="1675459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Campeche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729192" y="3890819"/>
            <a:ext cx="150393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rgbClr val="000090"/>
                </a:solidFill>
                <a:latin typeface="Arial"/>
                <a:cs typeface="Arial"/>
              </a:rPr>
              <a:t>Chetumal</a:t>
            </a:r>
            <a:endParaRPr lang="en-US" sz="24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729193" y="4756738"/>
            <a:ext cx="211341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San Cristobal de </a:t>
            </a:r>
            <a:r>
              <a:rPr lang="en-US" sz="2400" dirty="0" err="1">
                <a:solidFill>
                  <a:srgbClr val="000090"/>
                </a:solidFill>
                <a:latin typeface="Arial"/>
                <a:cs typeface="Arial"/>
              </a:rPr>
              <a:t>las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 Casas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729193" y="5957467"/>
            <a:ext cx="159005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rgbClr val="000090"/>
                </a:solidFill>
                <a:latin typeface="Arial"/>
                <a:cs typeface="Arial"/>
              </a:rPr>
              <a:t>Tapachula</a:t>
            </a:r>
            <a:endParaRPr lang="en-US" sz="24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cxnSp>
        <p:nvCxnSpPr>
          <p:cNvPr id="38" name="Conector angular 37"/>
          <p:cNvCxnSpPr>
            <a:stCxn id="6" idx="3"/>
            <a:endCxn id="20" idx="0"/>
          </p:cNvCxnSpPr>
          <p:nvPr/>
        </p:nvCxnSpPr>
        <p:spPr>
          <a:xfrm>
            <a:off x="6957130" y="362572"/>
            <a:ext cx="827006" cy="2911270"/>
          </a:xfrm>
          <a:prstGeom prst="bentConnector2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r 40"/>
          <p:cNvCxnSpPr>
            <a:stCxn id="7" idx="3"/>
          </p:cNvCxnSpPr>
          <p:nvPr/>
        </p:nvCxnSpPr>
        <p:spPr>
          <a:xfrm flipV="1">
            <a:off x="5404652" y="2717117"/>
            <a:ext cx="3104957" cy="267766"/>
          </a:xfrm>
          <a:prstGeom prst="bentConnector3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r 42"/>
          <p:cNvCxnSpPr>
            <a:stCxn id="8" idx="0"/>
            <a:endCxn id="36" idx="4"/>
          </p:cNvCxnSpPr>
          <p:nvPr/>
        </p:nvCxnSpPr>
        <p:spPr>
          <a:xfrm rot="5400000" flipH="1" flipV="1">
            <a:off x="6919714" y="601076"/>
            <a:ext cx="851190" cy="5728297"/>
          </a:xfrm>
          <a:prstGeom prst="bentConnector3">
            <a:avLst>
              <a:gd name="adj1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angular 53"/>
          <p:cNvCxnSpPr>
            <a:stCxn id="18" idx="3"/>
            <a:endCxn id="34" idx="2"/>
          </p:cNvCxnSpPr>
          <p:nvPr/>
        </p:nvCxnSpPr>
        <p:spPr>
          <a:xfrm flipV="1">
            <a:off x="5842612" y="3868350"/>
            <a:ext cx="1617324" cy="1377753"/>
          </a:xfrm>
          <a:prstGeom prst="bentConnector3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r 55"/>
          <p:cNvCxnSpPr>
            <a:stCxn id="19" idx="3"/>
            <a:endCxn id="35" idx="4"/>
          </p:cNvCxnSpPr>
          <p:nvPr/>
        </p:nvCxnSpPr>
        <p:spPr>
          <a:xfrm flipV="1">
            <a:off x="5319244" y="5078665"/>
            <a:ext cx="2662892" cy="1146568"/>
          </a:xfrm>
          <a:prstGeom prst="bentConnector2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865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Recomendación CEE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6051" y="1600200"/>
            <a:ext cx="10267949" cy="4706815"/>
          </a:xfrm>
        </p:spPr>
        <p:txBody>
          <a:bodyPr/>
          <a:lstStyle/>
          <a:p>
            <a:pPr lvl="0"/>
            <a:r>
              <a:rPr lang="en-US" dirty="0" smtClean="0"/>
              <a:t>“</a:t>
            </a:r>
            <a:r>
              <a:rPr lang="en-US" dirty="0" err="1" smtClean="0"/>
              <a:t>Elaborar</a:t>
            </a:r>
            <a:r>
              <a:rPr lang="en-US" dirty="0" smtClean="0"/>
              <a:t> </a:t>
            </a:r>
            <a:r>
              <a:rPr lang="en-US" dirty="0"/>
              <a:t>un plan de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estratégico</a:t>
            </a:r>
            <a:r>
              <a:rPr lang="en-US" dirty="0"/>
              <a:t> de </a:t>
            </a:r>
            <a:r>
              <a:rPr lang="en-US" dirty="0" err="1"/>
              <a:t>mediano</a:t>
            </a:r>
            <a:r>
              <a:rPr lang="en-US" dirty="0"/>
              <a:t> </a:t>
            </a:r>
            <a:r>
              <a:rPr lang="en-US" dirty="0" err="1"/>
              <a:t>plazo</a:t>
            </a:r>
            <a:r>
              <a:rPr lang="en-US" dirty="0"/>
              <a:t> para resolver la </a:t>
            </a:r>
            <a:r>
              <a:rPr lang="en-US" dirty="0" err="1"/>
              <a:t>situación</a:t>
            </a:r>
            <a:r>
              <a:rPr lang="en-US" dirty="0"/>
              <a:t> </a:t>
            </a:r>
            <a:r>
              <a:rPr lang="en-US" dirty="0" err="1"/>
              <a:t>preocupante</a:t>
            </a:r>
            <a:r>
              <a:rPr lang="en-US" dirty="0"/>
              <a:t> que,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hace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, </a:t>
            </a:r>
            <a:r>
              <a:rPr lang="en-US" dirty="0" err="1"/>
              <a:t>caracteriza</a:t>
            </a:r>
            <a:r>
              <a:rPr lang="en-US" dirty="0"/>
              <a:t> a la </a:t>
            </a:r>
            <a:r>
              <a:rPr lang="en-US" dirty="0" err="1"/>
              <a:t>Unidad</a:t>
            </a:r>
            <a:r>
              <a:rPr lang="en-US" dirty="0"/>
              <a:t> </a:t>
            </a:r>
            <a:r>
              <a:rPr lang="en-US" dirty="0" smtClean="0"/>
              <a:t>Villahermosa”.</a:t>
            </a:r>
          </a:p>
          <a:p>
            <a:pPr lvl="0"/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Partir</a:t>
            </a:r>
            <a:r>
              <a:rPr lang="en-US" dirty="0" smtClean="0"/>
              <a:t> del PEMP y </a:t>
            </a:r>
            <a:r>
              <a:rPr lang="en-US" dirty="0" err="1" smtClean="0"/>
              <a:t>contexto</a:t>
            </a:r>
            <a:r>
              <a:rPr lang="en-US" dirty="0" smtClean="0"/>
              <a:t> local</a:t>
            </a:r>
          </a:p>
          <a:p>
            <a:pPr lvl="1"/>
            <a:r>
              <a:rPr lang="en-US" dirty="0" smtClean="0"/>
              <a:t>¿</a:t>
            </a:r>
            <a:r>
              <a:rPr lang="en-US" dirty="0" err="1"/>
              <a:t>Quiénes</a:t>
            </a:r>
            <a:r>
              <a:rPr lang="en-US" dirty="0"/>
              <a:t> lo </a:t>
            </a:r>
            <a:r>
              <a:rPr lang="en-US" dirty="0" err="1"/>
              <a:t>elaboran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 </a:t>
            </a:r>
            <a:r>
              <a:rPr lang="en-US" dirty="0" err="1" smtClean="0"/>
              <a:t>habrá</a:t>
            </a:r>
            <a:r>
              <a:rPr lang="en-US" dirty="0" smtClean="0"/>
              <a:t> que </a:t>
            </a:r>
            <a:r>
              <a:rPr lang="en-US" dirty="0" err="1" smtClean="0"/>
              <a:t>contar</a:t>
            </a:r>
            <a:r>
              <a:rPr lang="en-US" dirty="0" smtClean="0"/>
              <a:t> con </a:t>
            </a:r>
            <a:r>
              <a:rPr lang="en-US" smtClean="0"/>
              <a:t>el “Plan Villa”?</a:t>
            </a:r>
            <a:endParaRPr lang="en-US" dirty="0"/>
          </a:p>
          <a:p>
            <a:pPr lvl="1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34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PEMP &gt;&gt; Plan Villa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Considera incremento en personal de investigación. ¿Qué considerar en Plan Villa? </a:t>
            </a:r>
          </a:p>
          <a:p>
            <a:pPr lvl="1"/>
            <a:r>
              <a:rPr lang="es-MX" dirty="0"/>
              <a:t>D</a:t>
            </a:r>
            <a:r>
              <a:rPr lang="es-MX" dirty="0" smtClean="0"/>
              <a:t>e acuerdo al PEMP incremento en 45 investigadores &gt;&gt; incorporar mínimamente 9 investigadores de aquí a 2018. La vía serán cátedras, sin embargo, 2015 – 0, a falta de estrategia de favorecer la unidad VHSA. </a:t>
            </a:r>
          </a:p>
          <a:p>
            <a:pPr lvl="1"/>
            <a:r>
              <a:rPr lang="es-MX" dirty="0" smtClean="0"/>
              <a:t>¿Cuáles van a ser los mecanismos para generar los proyectos de cátedras que resulten efectivamente en el incremento?</a:t>
            </a:r>
          </a:p>
          <a:p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36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Departamentos en la Unidad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DASA 	4 I (incluye dos cátedras)  	1 T</a:t>
            </a:r>
          </a:p>
          <a:p>
            <a:r>
              <a:rPr lang="es-MX" dirty="0" smtClean="0"/>
              <a:t>CS 	7</a:t>
            </a:r>
            <a:r>
              <a:rPr lang="es-MX" dirty="0"/>
              <a:t> </a:t>
            </a:r>
            <a:r>
              <a:rPr lang="es-MX" dirty="0" smtClean="0"/>
              <a:t>I 					 	3 T</a:t>
            </a:r>
          </a:p>
          <a:p>
            <a:r>
              <a:rPr lang="es-MX" dirty="0" err="1" smtClean="0"/>
              <a:t>SyC</a:t>
            </a:r>
            <a:r>
              <a:rPr lang="es-MX" dirty="0" smtClean="0"/>
              <a:t>	3 I						1 T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 smtClean="0"/>
              <a:t>¿Cuál es la lógica a seguir para incremento del personal académico?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44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1140846" y="5085711"/>
            <a:ext cx="2186485" cy="1543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0000"/>
                </a:solidFill>
              </a:rPr>
              <a:t>Agroecología</a:t>
            </a:r>
          </a:p>
        </p:txBody>
      </p:sp>
      <p:sp>
        <p:nvSpPr>
          <p:cNvPr id="12" name="Elipse 11"/>
          <p:cNvSpPr/>
          <p:nvPr/>
        </p:nvSpPr>
        <p:spPr>
          <a:xfrm>
            <a:off x="1019228" y="2442418"/>
            <a:ext cx="2077304" cy="1543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0000"/>
                </a:solidFill>
              </a:rPr>
              <a:t>Procesos y construcción</a:t>
            </a:r>
          </a:p>
        </p:txBody>
      </p:sp>
      <p:sp>
        <p:nvSpPr>
          <p:cNvPr id="13" name="Elipse 12"/>
          <p:cNvSpPr/>
          <p:nvPr/>
        </p:nvSpPr>
        <p:spPr>
          <a:xfrm>
            <a:off x="4244952" y="3814763"/>
            <a:ext cx="1628775" cy="1614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0000"/>
                </a:solidFill>
              </a:rPr>
              <a:t>Cuencas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3419995" y="5134820"/>
            <a:ext cx="869384" cy="323005"/>
          </a:xfrm>
          <a:prstGeom prst="straightConnector1">
            <a:avLst/>
          </a:prstGeom>
          <a:ln w="412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2234088" y="4257675"/>
            <a:ext cx="0" cy="728662"/>
          </a:xfrm>
          <a:prstGeom prst="straightConnector1">
            <a:avLst/>
          </a:prstGeom>
          <a:ln w="412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3239521" y="3610621"/>
            <a:ext cx="962048" cy="608309"/>
          </a:xfrm>
          <a:prstGeom prst="straightConnector1">
            <a:avLst/>
          </a:prstGeom>
          <a:ln w="412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5"/>
          <p:cNvSpPr>
            <a:spLocks noGrp="1"/>
          </p:cNvSpPr>
          <p:nvPr>
            <p:ph type="ctrTitle"/>
          </p:nvPr>
        </p:nvSpPr>
        <p:spPr>
          <a:xfrm>
            <a:off x="1019228" y="854684"/>
            <a:ext cx="10936928" cy="1218458"/>
          </a:xfrm>
        </p:spPr>
        <p:txBody>
          <a:bodyPr/>
          <a:lstStyle/>
          <a:p>
            <a:pPr algn="l"/>
            <a:r>
              <a:rPr lang="es-MX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Departamento-GA debe de tener una masa crítica y coherencia temática que le permite atender las problemáticas de la región, interactuar con otros Departamentos, y establecer alianzas con otras instituciones de investigación. </a:t>
            </a:r>
            <a:endParaRPr lang="es-MX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 rot="10800000" flipV="1">
            <a:off x="6112668" y="1985009"/>
            <a:ext cx="5834016" cy="4872991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99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9900"/>
                </a:solidFill>
                <a:latin typeface="Tahoma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9900"/>
                </a:solidFill>
                <a:latin typeface="Tahoma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9900"/>
                </a:solidFill>
                <a:latin typeface="Tahoma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9900"/>
                </a:solidFill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9900"/>
                </a:solidFill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9900"/>
                </a:solidFill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9900"/>
                </a:solidFill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9900"/>
                </a:solidFill>
                <a:latin typeface="Tahoma" pitchFamily="34" charset="0"/>
              </a:defRPr>
            </a:lvl9pPr>
          </a:lstStyle>
          <a:p>
            <a:pPr algn="l"/>
            <a:r>
              <a:rPr lang="es-MX" b="0" dirty="0">
                <a:solidFill>
                  <a:srgbClr val="000000"/>
                </a:solidFill>
              </a:rPr>
              <a:t>Recientemente </a:t>
            </a:r>
            <a:r>
              <a:rPr lang="es-MX" b="0" dirty="0" smtClean="0">
                <a:solidFill>
                  <a:srgbClr val="000000"/>
                </a:solidFill>
              </a:rPr>
              <a:t>DASA </a:t>
            </a:r>
            <a:r>
              <a:rPr lang="es-MX" b="0" i="1" dirty="0" smtClean="0">
                <a:solidFill>
                  <a:srgbClr val="000000"/>
                </a:solidFill>
              </a:rPr>
              <a:t>Agroecología</a:t>
            </a:r>
            <a:r>
              <a:rPr lang="es-MX" b="0" dirty="0">
                <a:solidFill>
                  <a:srgbClr val="000000"/>
                </a:solidFill>
              </a:rPr>
              <a:t> </a:t>
            </a:r>
            <a:r>
              <a:rPr lang="es-MX" b="0" dirty="0" smtClean="0">
                <a:solidFill>
                  <a:srgbClr val="000000"/>
                </a:solidFill>
              </a:rPr>
              <a:t>integró </a:t>
            </a:r>
            <a:r>
              <a:rPr lang="es-MX" b="0" dirty="0">
                <a:solidFill>
                  <a:srgbClr val="000000"/>
                </a:solidFill>
              </a:rPr>
              <a:t>dos investigadores de cátedras. </a:t>
            </a:r>
            <a:r>
              <a:rPr lang="es-MX" b="0" dirty="0">
                <a:solidFill>
                  <a:srgbClr val="FF0000"/>
                </a:solidFill>
              </a:rPr>
              <a:t>F</a:t>
            </a:r>
            <a:r>
              <a:rPr lang="es-MX" b="0" dirty="0" smtClean="0">
                <a:solidFill>
                  <a:srgbClr val="FF0000"/>
                </a:solidFill>
              </a:rPr>
              <a:t>alta consolidar </a:t>
            </a:r>
            <a:r>
              <a:rPr lang="es-MX" b="0" dirty="0">
                <a:solidFill>
                  <a:srgbClr val="FF0000"/>
                </a:solidFill>
              </a:rPr>
              <a:t>este grupo con por lo menos un </a:t>
            </a:r>
            <a:r>
              <a:rPr lang="es-MX" b="0" dirty="0" smtClean="0">
                <a:solidFill>
                  <a:srgbClr val="FF0000"/>
                </a:solidFill>
              </a:rPr>
              <a:t>técnico y un investigador.</a:t>
            </a:r>
          </a:p>
          <a:p>
            <a:pPr algn="l"/>
            <a:endParaRPr lang="es-MX" b="0" dirty="0">
              <a:solidFill>
                <a:srgbClr val="000000"/>
              </a:solidFill>
            </a:endParaRPr>
          </a:p>
          <a:p>
            <a:pPr algn="l"/>
            <a:r>
              <a:rPr lang="es-MX" b="0" dirty="0">
                <a:solidFill>
                  <a:srgbClr val="FF0000"/>
                </a:solidFill>
              </a:rPr>
              <a:t>E</a:t>
            </a:r>
            <a:r>
              <a:rPr lang="es-MX" b="0" dirty="0" smtClean="0">
                <a:solidFill>
                  <a:srgbClr val="FF0000"/>
                </a:solidFill>
              </a:rPr>
              <a:t>l GA </a:t>
            </a:r>
            <a:r>
              <a:rPr lang="es-MX" b="0" i="1" dirty="0" smtClean="0">
                <a:solidFill>
                  <a:srgbClr val="FF0000"/>
                </a:solidFill>
              </a:rPr>
              <a:t>Cuencas</a:t>
            </a:r>
            <a:r>
              <a:rPr lang="es-MX" b="0" dirty="0">
                <a:solidFill>
                  <a:srgbClr val="FF0000"/>
                </a:solidFill>
              </a:rPr>
              <a:t> </a:t>
            </a:r>
            <a:r>
              <a:rPr lang="es-MX" b="0" dirty="0" smtClean="0">
                <a:solidFill>
                  <a:srgbClr val="FF0000"/>
                </a:solidFill>
              </a:rPr>
              <a:t>también requiere más técnicos, aún si llegó 1 en 2015.</a:t>
            </a:r>
          </a:p>
          <a:p>
            <a:pPr algn="l"/>
            <a:endParaRPr lang="es-MX" b="0" dirty="0">
              <a:solidFill>
                <a:srgbClr val="000000"/>
              </a:solidFill>
            </a:endParaRPr>
          </a:p>
          <a:p>
            <a:pPr algn="l"/>
            <a:r>
              <a:rPr lang="es-MX" b="0" dirty="0" smtClean="0">
                <a:solidFill>
                  <a:srgbClr val="000000"/>
                </a:solidFill>
              </a:rPr>
              <a:t>Hay que ampliar el número de investigadores en </a:t>
            </a:r>
            <a:r>
              <a:rPr lang="es-MX" b="0" dirty="0" err="1" smtClean="0">
                <a:solidFill>
                  <a:srgbClr val="000000"/>
                </a:solidFill>
              </a:rPr>
              <a:t>SyC</a:t>
            </a:r>
            <a:r>
              <a:rPr lang="es-MX" b="0" dirty="0">
                <a:solidFill>
                  <a:srgbClr val="000000"/>
                </a:solidFill>
              </a:rPr>
              <a:t> </a:t>
            </a:r>
            <a:r>
              <a:rPr lang="es-MX" b="0" dirty="0" smtClean="0">
                <a:solidFill>
                  <a:srgbClr val="000000"/>
                </a:solidFill>
              </a:rPr>
              <a:t>(migración, equidad, vulnerabilidad). </a:t>
            </a:r>
            <a:endParaRPr lang="es-MX" b="0" dirty="0">
              <a:solidFill>
                <a:srgbClr val="000000"/>
              </a:solidFill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5639559" y="5296322"/>
            <a:ext cx="481024" cy="290091"/>
          </a:xfrm>
          <a:prstGeom prst="straightConnector1">
            <a:avLst/>
          </a:prstGeom>
          <a:ln w="412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3179483" y="6483715"/>
            <a:ext cx="481024" cy="290091"/>
          </a:xfrm>
          <a:prstGeom prst="straightConnector1">
            <a:avLst/>
          </a:prstGeom>
          <a:ln w="412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3086819" y="2442418"/>
            <a:ext cx="633726" cy="327990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1019228" y="91567"/>
            <a:ext cx="996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000000"/>
                </a:solidFill>
              </a:rPr>
              <a:t>Estrategia de crecimiento de la Unidad</a:t>
            </a:r>
          </a:p>
        </p:txBody>
      </p:sp>
    </p:spTree>
    <p:extLst>
      <p:ext uri="{BB962C8B-B14F-4D97-AF65-F5344CB8AC3E}">
        <p14:creationId xmlns:p14="http://schemas.microsoft.com/office/powerpoint/2010/main" val="3527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PEMP &gt;&gt; Villa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6051" y="1354540"/>
            <a:ext cx="10267949" cy="5046260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E</a:t>
            </a:r>
            <a:r>
              <a:rPr lang="es-MX" dirty="0" smtClean="0"/>
              <a:t>l </a:t>
            </a:r>
            <a:r>
              <a:rPr lang="es-MX" dirty="0"/>
              <a:t>PEMP señala que se busca contratación </a:t>
            </a:r>
            <a:r>
              <a:rPr lang="es-MX" dirty="0" smtClean="0"/>
              <a:t>de técnicos a </a:t>
            </a:r>
            <a:r>
              <a:rPr lang="es-MX" dirty="0"/>
              <a:t>través de </a:t>
            </a:r>
            <a:r>
              <a:rPr lang="es-MX" dirty="0" smtClean="0"/>
              <a:t>proyectos. </a:t>
            </a:r>
            <a:r>
              <a:rPr lang="es-MX" dirty="0"/>
              <a:t>E</a:t>
            </a:r>
            <a:r>
              <a:rPr lang="es-MX" dirty="0" smtClean="0"/>
              <a:t>l </a:t>
            </a:r>
            <a:r>
              <a:rPr lang="es-MX" dirty="0"/>
              <a:t>mayor rezago en cuanto a número de técnicos existe en </a:t>
            </a:r>
            <a:r>
              <a:rPr lang="es-MX" dirty="0" smtClean="0"/>
              <a:t>Villahermosa, lo cual genera una presión descomunal en cuanto a generación de recursos, por ende en productividad. </a:t>
            </a:r>
          </a:p>
          <a:p>
            <a:r>
              <a:rPr lang="es-MX" dirty="0" smtClean="0"/>
              <a:t>¿</a:t>
            </a:r>
            <a:r>
              <a:rPr lang="es-MX" dirty="0"/>
              <a:t>Se </a:t>
            </a:r>
            <a:r>
              <a:rPr lang="es-MX" dirty="0" smtClean="0"/>
              <a:t>considera desde los departamentos la transferir plazas </a:t>
            </a:r>
            <a:r>
              <a:rPr lang="es-MX" dirty="0"/>
              <a:t>que quedan vacantes por </a:t>
            </a:r>
            <a:r>
              <a:rPr lang="es-MX" dirty="0" smtClean="0"/>
              <a:t>jubilación o fallecimiento o incentivar el cambio de Unidad?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48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10541000" cy="990600"/>
          </a:xfrm>
        </p:spPr>
        <p:txBody>
          <a:bodyPr/>
          <a:lstStyle/>
          <a:p>
            <a:r>
              <a:rPr lang="es-MX" sz="3200" b="0" dirty="0" smtClean="0">
                <a:solidFill>
                  <a:schemeClr val="tx1"/>
                </a:solidFill>
              </a:rPr>
              <a:t>PEMP &gt;&gt;</a:t>
            </a:r>
            <a:r>
              <a:rPr lang="es-MX" sz="3200" b="0" dirty="0">
                <a:solidFill>
                  <a:schemeClr val="tx1"/>
                </a:solidFill>
              </a:rPr>
              <a:t> </a:t>
            </a:r>
            <a:r>
              <a:rPr lang="es-MX" sz="3200" b="0" dirty="0" smtClean="0">
                <a:solidFill>
                  <a:schemeClr val="tx1"/>
                </a:solidFill>
              </a:rPr>
              <a:t>n estudiantes VHSA</a:t>
            </a:r>
            <a:endParaRPr lang="es-MX" sz="3200" b="0" dirty="0">
              <a:solidFill>
                <a:schemeClr val="tx1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/>
          </p:nvPr>
        </p:nvGraphicFramePr>
        <p:xfrm>
          <a:off x="1416050" y="1600200"/>
          <a:ext cx="10267950" cy="411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951630" y="5841242"/>
            <a:ext cx="7820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PEMP considera un fuerte incremento en la matrícula, ¿Cuánto consideramos mientras no se cuenta con el espacio requerido?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19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Propuesta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2152" y="1299950"/>
            <a:ext cx="10267949" cy="5373805"/>
          </a:xfrm>
        </p:spPr>
        <p:txBody>
          <a:bodyPr/>
          <a:lstStyle/>
          <a:p>
            <a:r>
              <a:rPr lang="es-MX" dirty="0" smtClean="0"/>
              <a:t>Establecer comisión </a:t>
            </a:r>
            <a:r>
              <a:rPr lang="es-MX" i="1" dirty="0" smtClean="0"/>
              <a:t>mixta</a:t>
            </a:r>
            <a:r>
              <a:rPr lang="es-MX" dirty="0" smtClean="0"/>
              <a:t> que diseña Plan Villa</a:t>
            </a:r>
          </a:p>
          <a:p>
            <a:r>
              <a:rPr lang="es-MX" dirty="0" smtClean="0"/>
              <a:t>Lineamientos para que propuestas de cátedras consideren el incremento del n de investigadores en la Unidad</a:t>
            </a:r>
          </a:p>
          <a:p>
            <a:r>
              <a:rPr lang="es-MX" dirty="0" smtClean="0"/>
              <a:t>Análisis comparativo de condiciones de vida con miras a establecer mecanismos para hacer más atractiva la Unidad</a:t>
            </a:r>
          </a:p>
          <a:p>
            <a:r>
              <a:rPr lang="es-MX" dirty="0"/>
              <a:t>E</a:t>
            </a:r>
            <a:r>
              <a:rPr lang="es-MX" dirty="0" smtClean="0"/>
              <a:t>stablecer mecanismos concretas de incremento de plazas de técnicos académicos en la Unidad</a:t>
            </a:r>
          </a:p>
          <a:p>
            <a:r>
              <a:rPr lang="es-MX" dirty="0" smtClean="0"/>
              <a:t>Lograr masa crítica por Departamento como directriz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36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cosur">
  <a:themeElements>
    <a:clrScheme name="">
      <a:dk1>
        <a:srgbClr val="000000"/>
      </a:dk1>
      <a:lt1>
        <a:srgbClr val="FFFFFF"/>
      </a:lt1>
      <a:dk2>
        <a:srgbClr val="482400"/>
      </a:dk2>
      <a:lt2>
        <a:srgbClr val="FFFFFF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cosu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sur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sur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su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sur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cosur">
  <a:themeElements>
    <a:clrScheme name="">
      <a:dk1>
        <a:srgbClr val="000000"/>
      </a:dk1>
      <a:lt1>
        <a:srgbClr val="FFFFFF"/>
      </a:lt1>
      <a:dk2>
        <a:srgbClr val="482400"/>
      </a:dk2>
      <a:lt2>
        <a:srgbClr val="FFFFFF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cosu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sur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sur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su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sur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cosur">
  <a:themeElements>
    <a:clrScheme name="">
      <a:dk1>
        <a:srgbClr val="000000"/>
      </a:dk1>
      <a:lt1>
        <a:srgbClr val="FFFFFF"/>
      </a:lt1>
      <a:dk2>
        <a:srgbClr val="482400"/>
      </a:dk2>
      <a:lt2>
        <a:srgbClr val="FFFFFF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cosu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sur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sur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su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sur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82400"/>
    </a:dk2>
    <a:lt2>
      <a:srgbClr val="FFFFFF"/>
    </a:lt2>
    <a:accent1>
      <a:srgbClr val="DFD6C3"/>
    </a:accent1>
    <a:accent2>
      <a:srgbClr val="D69B80"/>
    </a:accent2>
    <a:accent3>
      <a:srgbClr val="FFFFFF"/>
    </a:accent3>
    <a:accent4>
      <a:srgbClr val="000000"/>
    </a:accent4>
    <a:accent5>
      <a:srgbClr val="ECE8DE"/>
    </a:accent5>
    <a:accent6>
      <a:srgbClr val="C28C73"/>
    </a:accent6>
    <a:hlink>
      <a:srgbClr val="993300"/>
    </a:hlink>
    <a:folHlink>
      <a:srgbClr val="66660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408</Words>
  <Application>Microsoft Office PowerPoint</Application>
  <PresentationFormat>Panorámica</PresentationFormat>
  <Paragraphs>45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Wingdings</vt:lpstr>
      <vt:lpstr>Tema de Office</vt:lpstr>
      <vt:lpstr>1_Ecosur</vt:lpstr>
      <vt:lpstr>2_Ecosur</vt:lpstr>
      <vt:lpstr>3_Ecosur</vt:lpstr>
      <vt:lpstr>Presentación de PowerPoint</vt:lpstr>
      <vt:lpstr>Recomendación CEE</vt:lpstr>
      <vt:lpstr>PEMP &gt;&gt; Plan Villa</vt:lpstr>
      <vt:lpstr>Departamentos en la Unidad</vt:lpstr>
      <vt:lpstr>Cada Departamento-GA debe de tener una masa crítica y coherencia temática que le permite atender las problemáticas de la región, interactuar con otros Departamentos, y establecer alianzas con otras instituciones de investigación. </vt:lpstr>
      <vt:lpstr>PEMP &gt;&gt; Villa</vt:lpstr>
      <vt:lpstr>PEMP &gt;&gt; n estudiantes VHSA</vt:lpstr>
      <vt:lpstr>Propuesta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Hans van der Wal</dc:creator>
  <cp:lastModifiedBy>Claudia</cp:lastModifiedBy>
  <cp:revision>11</cp:revision>
  <dcterms:created xsi:type="dcterms:W3CDTF">2015-07-01T00:33:55Z</dcterms:created>
  <dcterms:modified xsi:type="dcterms:W3CDTF">2015-07-08T16:41:25Z</dcterms:modified>
</cp:coreProperties>
</file>