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1" r:id="rId1"/>
  </p:sldMasterIdLst>
  <p:sldIdLst>
    <p:sldId id="256" r:id="rId2"/>
    <p:sldId id="263" r:id="rId3"/>
    <p:sldId id="264" r:id="rId4"/>
    <p:sldId id="259" r:id="rId5"/>
    <p:sldId id="258" r:id="rId6"/>
    <p:sldId id="257" r:id="rId7"/>
    <p:sldId id="262" r:id="rId8"/>
    <p:sldId id="261" r:id="rId9"/>
    <p:sldId id="260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6" d="100"/>
          <a:sy n="66" d="100"/>
        </p:scale>
        <p:origin x="141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C\Dropbox\foro%20ANP&#180;s\bases%20investigadores%20ANP&#180;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C\Dropbox\foro%20ANP&#180;s\bases%20investigadores%20ANP&#180;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es-MX" sz="1600"/>
              <a:t>Porcentaje de personal académico que ha trabajado en ANP´s</a:t>
            </a:r>
            <a:r>
              <a:rPr lang="es-MX" sz="1600" baseline="0"/>
              <a:t> por unidad</a:t>
            </a:r>
            <a:endParaRPr lang="es-MX" sz="160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26599518810148698"/>
          <c:y val="0.34324329250510299"/>
          <c:w val="0.39908027121609801"/>
          <c:h val="0.65675670749489701"/>
        </c:manualLayout>
      </c:layout>
      <c:pieChart>
        <c:varyColors val="1"/>
        <c:ser>
          <c:idx val="0"/>
          <c:order val="0"/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Hoja1!$A$49:$A$53</c:f>
              <c:strCache>
                <c:ptCount val="5"/>
                <c:pt idx="0">
                  <c:v>CHET</c:v>
                </c:pt>
                <c:pt idx="1">
                  <c:v>CAMP</c:v>
                </c:pt>
                <c:pt idx="2">
                  <c:v>SCLC</c:v>
                </c:pt>
                <c:pt idx="3">
                  <c:v>TAP</c:v>
                </c:pt>
                <c:pt idx="4">
                  <c:v>VHS</c:v>
                </c:pt>
              </c:strCache>
            </c:strRef>
          </c:cat>
          <c:val>
            <c:numRef>
              <c:f>Hoja1!$E$49:$E$53</c:f>
              <c:numCache>
                <c:formatCode>General</c:formatCode>
                <c:ptCount val="5"/>
                <c:pt idx="0">
                  <c:v>30.864197530864189</c:v>
                </c:pt>
                <c:pt idx="1">
                  <c:v>22.222222222222179</c:v>
                </c:pt>
                <c:pt idx="2">
                  <c:v>30.864197530864189</c:v>
                </c:pt>
                <c:pt idx="3">
                  <c:v>4.9382716049382731</c:v>
                </c:pt>
                <c:pt idx="4">
                  <c:v>11.111111111111111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97737314085739"/>
          <c:y val="0.37160979877515299"/>
          <c:w val="0.185596019247594"/>
          <c:h val="0.4602526246719160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s-MX" sz="1400"/>
              <a:t>Porcentaje de personal académico que ha</a:t>
            </a:r>
            <a:r>
              <a:rPr lang="es-MX" sz="1400" baseline="0"/>
              <a:t> trabajado en ANP´s por departamento</a:t>
            </a:r>
            <a:endParaRPr lang="es-MX" sz="1400"/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Hoja1!$A$60:$A$64</c:f>
              <c:strCache>
                <c:ptCount val="5"/>
                <c:pt idx="0">
                  <c:v>Agricultura, Sociedad y Ambiente</c:v>
                </c:pt>
                <c:pt idx="1">
                  <c:v>Sistemática y Ecología Acuática</c:v>
                </c:pt>
                <c:pt idx="2">
                  <c:v>Ciencias de la Sustentabilidad</c:v>
                </c:pt>
                <c:pt idx="3">
                  <c:v>Conservación de la Biodiversidad</c:v>
                </c:pt>
                <c:pt idx="4">
                  <c:v>Sociedad y Cultura</c:v>
                </c:pt>
              </c:strCache>
            </c:strRef>
          </c:cat>
          <c:val>
            <c:numRef>
              <c:f>Hoja1!$E$60:$E$64</c:f>
              <c:numCache>
                <c:formatCode>General</c:formatCode>
                <c:ptCount val="5"/>
                <c:pt idx="0">
                  <c:v>18.518518518518519</c:v>
                </c:pt>
                <c:pt idx="1">
                  <c:v>25.92592592592592</c:v>
                </c:pt>
                <c:pt idx="2">
                  <c:v>18.518518518518519</c:v>
                </c:pt>
                <c:pt idx="3">
                  <c:v>32.09876543209878</c:v>
                </c:pt>
                <c:pt idx="4">
                  <c:v>4.9382716049382731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 rtl="0">
            <a:defRPr/>
          </a:pPr>
          <a:endParaRPr lang="es-MX"/>
        </a:p>
      </c:txPr>
    </c:legend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1676401"/>
            <a:ext cx="8001000" cy="2424766"/>
          </a:xfrm>
        </p:spPr>
        <p:txBody>
          <a:bodyPr anchor="b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4419600"/>
            <a:ext cx="8001000" cy="12192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53679-A6E2-AC4D-ABAE-6E5F6B83B61A}" type="datetimeFigureOut">
              <a:rPr lang="es-ES" smtClean="0"/>
              <a:t>09/07/2015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FB824-586B-5E46-9285-9C81A97EF9F6}" type="slidenum">
              <a:rPr lang="es-ES" smtClean="0"/>
              <a:t>‹Nº›</a:t>
            </a:fld>
            <a:endParaRPr lang="es-E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4191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434609"/>
            <a:ext cx="374904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2551176"/>
            <a:ext cx="3749040" cy="31455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Aft>
                <a:spcPts val="10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53679-A6E2-AC4D-ABAE-6E5F6B83B61A}" type="datetimeFigureOut">
              <a:rPr lang="es-ES" smtClean="0"/>
              <a:t>09/07/2015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FB824-586B-5E46-9285-9C81A97EF9F6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898" y="230560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6798020" y="538594"/>
            <a:ext cx="1808485" cy="51671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50174">
            <a:off x="4827538" y="836203"/>
            <a:ext cx="3657600" cy="493776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encim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924825"/>
            <a:ext cx="800100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4800600"/>
            <a:ext cx="8001000" cy="1219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53679-A6E2-AC4D-ABAE-6E5F6B83B61A}" type="datetimeFigureOut">
              <a:rPr lang="es-ES" smtClean="0"/>
              <a:t>09/07/2015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FB824-586B-5E46-9285-9C81A97EF9F6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225" y="466612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55093">
            <a:off x="2359666" y="458370"/>
            <a:ext cx="4424669" cy="3079124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2 imágenes encim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6835967" y="278688"/>
            <a:ext cx="1695954" cy="4845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924825"/>
            <a:ext cx="800100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4800600"/>
            <a:ext cx="8001000" cy="1219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53679-A6E2-AC4D-ABAE-6E5F6B83B61A}" type="datetimeFigureOut">
              <a:rPr lang="es-ES" smtClean="0"/>
              <a:t>09/07/2015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FB824-586B-5E46-9285-9C81A97EF9F6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225" y="466612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85255">
            <a:off x="2866028" y="3182426"/>
            <a:ext cx="1695954" cy="484558"/>
          </a:xfrm>
          <a:prstGeom prst="rect">
            <a:avLst/>
          </a:prstGeom>
        </p:spPr>
      </p:pic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150321">
            <a:off x="4329929" y="546774"/>
            <a:ext cx="4163077" cy="2961146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317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80673">
            <a:off x="699762" y="451178"/>
            <a:ext cx="4163077" cy="2961146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3480" y="4800600"/>
            <a:ext cx="3246120" cy="1188720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>
              <a:spcAft>
                <a:spcPts val="300"/>
              </a:spcAft>
              <a:buNone/>
              <a:defRPr sz="20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53679-A6E2-AC4D-ABAE-6E5F6B83B61A}" type="datetimeFigureOut">
              <a:rPr lang="es-ES" smtClean="0"/>
              <a:t>09/07/2015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FB824-586B-5E46-9285-9C81A97EF9F6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253865">
            <a:off x="4415567" y="369110"/>
            <a:ext cx="3794703" cy="2729767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60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0973137">
            <a:off x="530124" y="631160"/>
            <a:ext cx="3837559" cy="2604282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 rot="470783">
            <a:off x="708565" y="3070624"/>
            <a:ext cx="3918749" cy="2827517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114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 rot="21240000">
            <a:off x="4717562" y="3396154"/>
            <a:ext cx="3474720" cy="1097280"/>
          </a:xfr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spcAft>
                <a:spcPts val="300"/>
              </a:spcAft>
              <a:buNone/>
              <a:defRPr sz="28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s-ES_tradnl" smtClean="0"/>
              <a:t>Clic para editar título</a:t>
            </a:r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4876800"/>
            <a:ext cx="3048000" cy="118872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20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53679-A6E2-AC4D-ABAE-6E5F6B83B61A}" type="datetimeFigureOut">
              <a:rPr lang="es-ES" smtClean="0"/>
              <a:t>09/07/2015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FB824-586B-5E46-9285-9C81A97EF9F6}" type="slidenum">
              <a:rPr lang="es-ES" smtClean="0"/>
              <a:t>‹Nº›</a:t>
            </a:fld>
            <a:endParaRPr lang="es-ES"/>
          </a:p>
        </p:txBody>
      </p:sp>
      <p:pic>
        <p:nvPicPr>
          <p:cNvPr id="15" name="Picture 14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7428515" y="2619243"/>
            <a:ext cx="1580737" cy="451639"/>
          </a:xfrm>
          <a:prstGeom prst="rect">
            <a:avLst/>
          </a:prstGeom>
        </p:spPr>
      </p:pic>
      <p:pic>
        <p:nvPicPr>
          <p:cNvPr id="11" name="Picture 10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2260">
            <a:off x="6339646" y="604321"/>
            <a:ext cx="1610332" cy="2025115"/>
          </a:xfrm>
          <a:prstGeom prst="rect">
            <a:avLst/>
          </a:prstGeom>
        </p:spPr>
      </p:pic>
      <p:pic>
        <p:nvPicPr>
          <p:cNvPr id="13" name="Picture 12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2260">
            <a:off x="4891846" y="985321"/>
            <a:ext cx="1610332" cy="2025115"/>
          </a:xfrm>
          <a:prstGeom prst="rect">
            <a:avLst/>
          </a:prstGeom>
        </p:spPr>
      </p:pic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 rot="247118">
            <a:off x="5075220" y="1165774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 rot="271248">
            <a:off x="6523020" y="784774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253865">
            <a:off x="4519045" y="2873698"/>
            <a:ext cx="3931920" cy="283464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6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193488">
            <a:off x="610678" y="450635"/>
            <a:ext cx="3931920" cy="283464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 rot="21240000">
            <a:off x="455724" y="3551615"/>
            <a:ext cx="3474720" cy="1097280"/>
          </a:xfr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spcAft>
                <a:spcPts val="300"/>
              </a:spcAft>
              <a:buNone/>
              <a:defRPr sz="28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s-ES_tradnl" smtClean="0"/>
              <a:t>Clic para editar título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286000" indent="-457200">
              <a:defRPr/>
            </a:lvl6pPr>
            <a:lvl7pPr marL="2286000" indent="-457200">
              <a:defRPr/>
            </a:lvl7pPr>
            <a:lvl8pPr marL="2286000" indent="-457200">
              <a:defRPr/>
            </a:lvl8pPr>
            <a:lvl9pPr marL="2286000" indent="-457200">
              <a:defRPr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53679-A6E2-AC4D-ABAE-6E5F6B83B61A}" type="datetimeFigureOut">
              <a:rPr lang="es-ES" smtClean="0"/>
              <a:t>09/07/2015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FB824-586B-5E46-9285-9C81A97EF9F6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Picture 6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634" y="577849"/>
            <a:ext cx="1882589" cy="5461001"/>
          </a:xfrm>
        </p:spPr>
        <p:txBody>
          <a:bodyPr vert="eaVert"/>
          <a:lstStyle>
            <a:lvl1pPr>
              <a:defRPr sz="440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4" y="577849"/>
            <a:ext cx="5768788" cy="546100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53679-A6E2-AC4D-ABAE-6E5F6B83B61A}" type="datetimeFigureOut">
              <a:rPr lang="es-ES" smtClean="0"/>
              <a:t>09/07/2015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FB824-586B-5E46-9285-9C81A97EF9F6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Picture 6" descr="vertical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859" y="1562100"/>
            <a:ext cx="152400" cy="37338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53679-A6E2-AC4D-ABAE-6E5F6B83B61A}" type="datetimeFigureOut">
              <a:rPr lang="es-ES" smtClean="0"/>
              <a:t>09/07/2015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FB824-586B-5E46-9285-9C81A97EF9F6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Picture 7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a de título con 3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2057401"/>
            <a:ext cx="8001000" cy="2424766"/>
          </a:xfrm>
        </p:spPr>
        <p:txBody>
          <a:bodyPr anchor="b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4800600"/>
            <a:ext cx="8001000" cy="12192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53679-A6E2-AC4D-ABAE-6E5F6B83B61A}" type="datetimeFigureOut">
              <a:rPr lang="es-ES" smtClean="0"/>
              <a:t>09/07/2015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FB824-586B-5E46-9285-9C81A97EF9F6}" type="slidenum">
              <a:rPr lang="es-ES" smtClean="0"/>
              <a:t>‹Nº›</a:t>
            </a:fld>
            <a:endParaRPr lang="es-E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4572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66660">
            <a:off x="5138374" y="599839"/>
            <a:ext cx="1610332" cy="2025115"/>
          </a:xfrm>
          <a:prstGeom prst="rect">
            <a:avLst/>
          </a:prstGeom>
        </p:spPr>
      </p:pic>
      <p:pic>
        <p:nvPicPr>
          <p:cNvPr id="11" name="Picture 10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29776">
            <a:off x="2072772" y="555386"/>
            <a:ext cx="1610332" cy="2025115"/>
          </a:xfrm>
          <a:prstGeom prst="rect">
            <a:avLst/>
          </a:prstGeom>
        </p:spPr>
      </p:pic>
      <p:sp>
        <p:nvSpPr>
          <p:cNvPr id="12" name="Picture Placeholder 2"/>
          <p:cNvSpPr>
            <a:spLocks noGrp="1"/>
          </p:cNvSpPr>
          <p:nvPr>
            <p:ph type="pic" idx="14"/>
          </p:nvPr>
        </p:nvSpPr>
        <p:spPr>
          <a:xfrm rot="21254634">
            <a:off x="2256146" y="735839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3" name="Picture Placeholder 2"/>
          <p:cNvSpPr>
            <a:spLocks noGrp="1"/>
          </p:cNvSpPr>
          <p:nvPr>
            <p:ph type="pic" idx="15"/>
          </p:nvPr>
        </p:nvSpPr>
        <p:spPr>
          <a:xfrm rot="21315648">
            <a:off x="5321748" y="780292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pic>
        <p:nvPicPr>
          <p:cNvPr id="14" name="Picture 13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1790">
            <a:off x="3591963" y="936015"/>
            <a:ext cx="1610332" cy="2025115"/>
          </a:xfrm>
          <a:prstGeom prst="rect">
            <a:avLst/>
          </a:prstGeom>
        </p:spPr>
      </p:pic>
      <p:sp>
        <p:nvSpPr>
          <p:cNvPr id="17" name="Picture Placeholder 2"/>
          <p:cNvSpPr>
            <a:spLocks noGrp="1"/>
          </p:cNvSpPr>
          <p:nvPr>
            <p:ph type="pic" idx="17"/>
          </p:nvPr>
        </p:nvSpPr>
        <p:spPr>
          <a:xfrm rot="100778">
            <a:off x="3775337" y="1116468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282700"/>
            <a:ext cx="8001000" cy="1917700"/>
          </a:xfrm>
        </p:spPr>
        <p:txBody>
          <a:bodyPr anchor="b" anchorCtr="0">
            <a:noAutofit/>
          </a:bodyPr>
          <a:lstStyle>
            <a:lvl1pPr algn="ctr">
              <a:defRPr sz="5600" b="0" cap="none" baseline="0">
                <a:solidFill>
                  <a:schemeClr val="tx1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3644153"/>
            <a:ext cx="8001000" cy="833718"/>
          </a:xfrm>
        </p:spPr>
        <p:txBody>
          <a:bodyPr anchor="t" anchorCtr="0"/>
          <a:lstStyle>
            <a:lvl1pPr marL="0" indent="0" algn="ctr">
              <a:spcAft>
                <a:spcPts val="0"/>
              </a:spcAft>
              <a:buNone/>
              <a:defRPr sz="20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53679-A6E2-AC4D-ABAE-6E5F6B83B61A}" type="datetimeFigureOut">
              <a:rPr lang="es-ES" smtClean="0"/>
              <a:t>09/07/2015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FB824-586B-5E46-9285-9C81A97EF9F6}" type="slidenum">
              <a:rPr lang="es-ES" smtClean="0"/>
              <a:t>‹Nº›</a:t>
            </a:fld>
            <a:endParaRPr lang="es-E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33528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936751"/>
            <a:ext cx="3749040" cy="4102100"/>
          </a:xfrm>
        </p:spPr>
        <p:txBody>
          <a:bodyPr>
            <a:normAutofit/>
          </a:bodyPr>
          <a:lstStyle>
            <a:lvl1pPr>
              <a:spcAft>
                <a:spcPts val="1600"/>
              </a:spcAft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3460" y="1936751"/>
            <a:ext cx="3749040" cy="4102100"/>
          </a:xfrm>
        </p:spPr>
        <p:txBody>
          <a:bodyPr>
            <a:normAutofit/>
          </a:bodyPr>
          <a:lstStyle>
            <a:lvl1pPr>
              <a:spcAft>
                <a:spcPts val="1600"/>
              </a:spcAft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53679-A6E2-AC4D-ABAE-6E5F6B83B61A}" type="datetimeFigureOut">
              <a:rPr lang="es-ES" smtClean="0"/>
              <a:t>09/07/2015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FB824-586B-5E46-9285-9C81A97EF9F6}" type="slidenum">
              <a:rPr lang="es-ES" smtClean="0"/>
              <a:t>‹Nº›</a:t>
            </a:fld>
            <a:endParaRPr lang="es-E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874838"/>
            <a:ext cx="3749040" cy="639762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590800"/>
            <a:ext cx="3749040" cy="3448050"/>
          </a:xfrm>
        </p:spPr>
        <p:txBody>
          <a:bodyPr>
            <a:normAutofit/>
          </a:bodyPr>
          <a:lstStyle>
            <a:lvl1pPr>
              <a:spcAft>
                <a:spcPts val="14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460" y="1874838"/>
            <a:ext cx="3749040" cy="639762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3460" y="2590800"/>
            <a:ext cx="3749040" cy="3448050"/>
          </a:xfrm>
        </p:spPr>
        <p:txBody>
          <a:bodyPr>
            <a:normAutofit/>
          </a:bodyPr>
          <a:lstStyle>
            <a:lvl1pPr>
              <a:spcAft>
                <a:spcPts val="14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53679-A6E2-AC4D-ABAE-6E5F6B83B61A}" type="datetimeFigureOut">
              <a:rPr lang="es-ES" smtClean="0"/>
              <a:t>09/07/2015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FB824-586B-5E46-9285-9C81A97EF9F6}" type="slidenum">
              <a:rPr lang="es-ES" smtClean="0"/>
              <a:t>‹Nº›</a:t>
            </a:fld>
            <a:endParaRPr lang="es-ES"/>
          </a:p>
        </p:txBody>
      </p:sp>
      <p:pic>
        <p:nvPicPr>
          <p:cNvPr id="11" name="Picture 10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53679-A6E2-AC4D-ABAE-6E5F6B83B61A}" type="datetimeFigureOut">
              <a:rPr lang="es-ES" smtClean="0"/>
              <a:t>09/07/2015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FB824-586B-5E46-9285-9C81A97EF9F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53679-A6E2-AC4D-ABAE-6E5F6B83B61A}" type="datetimeFigureOut">
              <a:rPr lang="es-ES" smtClean="0"/>
              <a:t>09/07/2015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FB824-586B-5E46-9285-9C81A97EF9F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153" y="443752"/>
            <a:ext cx="3749040" cy="1707777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7494" y="430306"/>
            <a:ext cx="3749040" cy="560854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2000"/>
            </a:lvl6pPr>
            <a:lvl7pPr marL="2290763" indent="-461963">
              <a:defRPr sz="2000"/>
            </a:lvl7pPr>
            <a:lvl8pPr marL="2290763" indent="-461963">
              <a:defRPr sz="2000"/>
            </a:lvl8pPr>
            <a:lvl9pPr marL="2290763" indent="-461963"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6153" y="2554940"/>
            <a:ext cx="3749040" cy="3146613"/>
          </a:xfrm>
        </p:spPr>
        <p:txBody>
          <a:bodyPr>
            <a:normAutofit/>
          </a:bodyPr>
          <a:lstStyle>
            <a:lvl1pPr marL="0" indent="0" algn="ctr">
              <a:spcAft>
                <a:spcPts val="1000"/>
              </a:spcAft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53679-A6E2-AC4D-ABAE-6E5F6B83B61A}" type="datetimeFigureOut">
              <a:rPr lang="es-ES" smtClean="0"/>
              <a:t>09/07/2015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FB824-586B-5E46-9285-9C81A97EF9F6}" type="slidenum">
              <a:rPr lang="es-ES" smtClean="0"/>
              <a:t>‹Nº›</a:t>
            </a:fld>
            <a:endParaRPr lang="es-ES"/>
          </a:p>
        </p:txBody>
      </p:sp>
      <p:pic>
        <p:nvPicPr>
          <p:cNvPr id="9" name="Picture 8" descr="short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898" y="230560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PageOverlay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1500" y="6158753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endParaRPr lang="es-E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905000"/>
            <a:ext cx="8001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72100" y="6158753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61653679-A6E2-AC4D-ABAE-6E5F6B83B61A}" type="datetimeFigureOut">
              <a:rPr lang="es-ES" smtClean="0"/>
              <a:t>09/07/2015</a:t>
            </a:fld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46220" y="6158753"/>
            <a:ext cx="1051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fld id="{D97FB824-586B-5E46-9285-9C81A97EF9F6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0"/>
        </a:spcBef>
        <a:spcAft>
          <a:spcPts val="2000"/>
        </a:spcAft>
        <a:buFont typeface="Wingdings 2" pitchFamily="18" charset="2"/>
        <a:buChar char="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0"/>
        </a:spcBef>
        <a:spcAft>
          <a:spcPts val="1000"/>
        </a:spcAft>
        <a:buClr>
          <a:schemeClr val="bg2"/>
        </a:buClr>
        <a:buFont typeface="Wingdings 2" pitchFamily="18" charset="2"/>
        <a:buChar char="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0"/>
        </a:spcBef>
        <a:spcAft>
          <a:spcPts val="1000"/>
        </a:spcAft>
        <a:buFont typeface="Wingdings 2" pitchFamily="18" charset="2"/>
        <a:buChar char="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0"/>
        </a:spcBef>
        <a:spcAft>
          <a:spcPts val="1000"/>
        </a:spcAft>
        <a:buClr>
          <a:schemeClr val="bg2"/>
        </a:buClr>
        <a:buFont typeface="Wingdings 2" pitchFamily="18" charset="2"/>
        <a:buChar char="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0"/>
        </a:spcBef>
        <a:spcAft>
          <a:spcPts val="1000"/>
        </a:spcAft>
        <a:buFont typeface="Wingdings 2" pitchFamily="18" charset="2"/>
        <a:buChar char="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indent="-461963" algn="l" defTabSz="914400" rtl="0" eaLnBrk="1" latinLnBrk="0" hangingPunct="1">
        <a:spcBef>
          <a:spcPts val="0"/>
        </a:spcBef>
        <a:spcAft>
          <a:spcPts val="600"/>
        </a:spcAft>
        <a:buClr>
          <a:schemeClr val="bg2"/>
        </a:buClr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3205163" indent="-461963" algn="l" defTabSz="914400" rtl="0" eaLnBrk="1" latinLnBrk="0" hangingPunct="1">
        <a:spcBef>
          <a:spcPts val="0"/>
        </a:spcBef>
        <a:spcAft>
          <a:spcPts val="600"/>
        </a:spcAft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61963" algn="l" defTabSz="914400" rtl="0" eaLnBrk="1" latinLnBrk="0" hangingPunct="1">
        <a:spcBef>
          <a:spcPts val="0"/>
        </a:spcBef>
        <a:spcAft>
          <a:spcPts val="600"/>
        </a:spcAft>
        <a:buClr>
          <a:schemeClr val="bg2"/>
        </a:buClr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4119563" indent="-461963" algn="l" defTabSz="914400" rtl="0" eaLnBrk="1" latinLnBrk="0" hangingPunct="1">
        <a:spcBef>
          <a:spcPts val="0"/>
        </a:spcBef>
        <a:spcAft>
          <a:spcPts val="600"/>
        </a:spcAft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Dirección de Vinculación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/>
              <a:t>Estructura y estrategias</a:t>
            </a:r>
            <a:endParaRPr lang="es-ES" dirty="0"/>
          </a:p>
        </p:txBody>
      </p:sp>
      <p:pic>
        <p:nvPicPr>
          <p:cNvPr id="7" name="Marcador de posición de imagen 6" descr="20141113_165212.jpg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0" r="28960"/>
          <a:stretch>
            <a:fillRect/>
          </a:stretch>
        </p:blipFill>
        <p:spPr/>
      </p:pic>
      <p:pic>
        <p:nvPicPr>
          <p:cNvPr id="4" name="Marcador de posición de imagen 3" descr="Gusanocogollero.jpg"/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1" r="29831"/>
          <a:stretch>
            <a:fillRect/>
          </a:stretch>
        </p:blipFill>
        <p:spPr/>
      </p:pic>
      <p:pic>
        <p:nvPicPr>
          <p:cNvPr id="10" name="Marcador de posición de imagen 9" descr="Petenes.jpg"/>
          <p:cNvPicPr>
            <a:picLocks noGrp="1" noChangeAspect="1"/>
          </p:cNvPicPr>
          <p:nvPr>
            <p:ph type="pic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0" r="28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1631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594360" y="434609"/>
            <a:ext cx="6085840" cy="975091"/>
          </a:xfrm>
        </p:spPr>
        <p:txBody>
          <a:bodyPr/>
          <a:lstStyle/>
          <a:p>
            <a:r>
              <a:rPr lang="es-ES" dirty="0" smtClean="0"/>
              <a:t>Departamento de Difusión y comunicación</a:t>
            </a:r>
            <a:endParaRPr lang="es-ES" dirty="0"/>
          </a:p>
        </p:txBody>
      </p:sp>
      <p:sp>
        <p:nvSpPr>
          <p:cNvPr id="9" name="Marcador de texto 8"/>
          <p:cNvSpPr>
            <a:spLocks noGrp="1"/>
          </p:cNvSpPr>
          <p:nvPr>
            <p:ph type="body" sz="half" idx="2"/>
          </p:nvPr>
        </p:nvSpPr>
        <p:spPr>
          <a:xfrm>
            <a:off x="0" y="4191000"/>
            <a:ext cx="4178300" cy="2667000"/>
          </a:xfrm>
        </p:spPr>
        <p:txBody>
          <a:bodyPr>
            <a:no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s-ES_tradnl" sz="1400" dirty="0" smtClean="0"/>
              <a:t>Diseño</a:t>
            </a:r>
            <a:r>
              <a:rPr lang="es-ES_tradnl" sz="1400" dirty="0"/>
              <a:t>: Jardín botánico de Puerto Morelos, SIA, Carteles para promoción de eventos.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ES_tradnl" sz="1400" dirty="0"/>
              <a:t>Medios audiovisuales: tres exposiciones fotográficas durante el año (una de ellas ya se realizó en Tapachula)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ES_tradnl" sz="1400" dirty="0"/>
              <a:t>Radio: </a:t>
            </a:r>
            <a:r>
              <a:rPr lang="es-ES_tradnl" sz="1400" dirty="0" smtClean="0"/>
              <a:t>Programas en San Cristóbal y Tapachula </a:t>
            </a:r>
            <a:endParaRPr lang="es-ES_tradnl" sz="1400" dirty="0"/>
          </a:p>
          <a:p>
            <a:pPr marL="342900" lvl="0" indent="-342900">
              <a:buFont typeface="+mj-lt"/>
              <a:buAutoNum type="arabicPeriod"/>
            </a:pPr>
            <a:r>
              <a:rPr lang="es-ES_tradnl" sz="1400" dirty="0"/>
              <a:t>Presentaciones de libros: una organizada por el Depto. y otras desde la comunidad académica)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ES_tradnl" sz="1400" dirty="0"/>
              <a:t>Redes sociales (incremento de seguidores</a:t>
            </a:r>
            <a:r>
              <a:rPr lang="es-ES_tradnl" sz="1400" dirty="0" smtClean="0"/>
              <a:t>)</a:t>
            </a:r>
            <a:endParaRPr lang="es-ES_tradnl" sz="1400" dirty="0"/>
          </a:p>
        </p:txBody>
      </p:sp>
      <p:pic>
        <p:nvPicPr>
          <p:cNvPr id="2" name="Marcador de posición de imagen 1" descr="PaginaWebECOSUR.tiff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06" r="6701" b="-769"/>
          <a:stretch/>
        </p:blipFill>
        <p:spPr>
          <a:xfrm rot="150174">
            <a:off x="2765477" y="1408121"/>
            <a:ext cx="5336483" cy="2839049"/>
          </a:xfrm>
        </p:spPr>
      </p:pic>
      <p:sp>
        <p:nvSpPr>
          <p:cNvPr id="10" name="Rectángulo 9"/>
          <p:cNvSpPr/>
          <p:nvPr/>
        </p:nvSpPr>
        <p:spPr>
          <a:xfrm>
            <a:off x="4572000" y="4029075"/>
            <a:ext cx="4572000" cy="28931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buFont typeface="+mj-lt"/>
              <a:buAutoNum type="arabicPeriod" startAt="8"/>
            </a:pPr>
            <a:endParaRPr lang="es-ES_tradnl" sz="1400" dirty="0" smtClean="0"/>
          </a:p>
          <a:p>
            <a:pPr marL="342900" lvl="0" indent="-342900">
              <a:buFont typeface="+mj-lt"/>
              <a:buAutoNum type="arabicPeriod" startAt="6"/>
            </a:pPr>
            <a:r>
              <a:rPr lang="es-ES_tradnl" sz="1400" dirty="0"/>
              <a:t>Organización de pláticas de ciencia con investigadores en espacios públicos (ponerle más fuerza durante el 2º semestre del año)</a:t>
            </a:r>
          </a:p>
          <a:p>
            <a:pPr marL="342900" lvl="0" indent="-342900">
              <a:buFont typeface="+mj-lt"/>
              <a:buAutoNum type="arabicPeriod" startAt="6"/>
            </a:pPr>
            <a:r>
              <a:rPr lang="es-ES_tradnl" sz="1400" dirty="0"/>
              <a:t>Portal institucional (nuevo diseño con </a:t>
            </a:r>
            <a:r>
              <a:rPr lang="es-ES_tradnl" sz="1400" dirty="0" err="1"/>
              <a:t>infonomía</a:t>
            </a:r>
            <a:r>
              <a:rPr lang="es-ES_tradnl" sz="1400" dirty="0"/>
              <a:t>, portal dinámico y atractivo, tener un blog de ciencia, como hacerlo y cómo convocar a la comunidad académica)</a:t>
            </a:r>
          </a:p>
          <a:p>
            <a:pPr marL="342900" lvl="0" indent="-342900">
              <a:buFont typeface="+mj-lt"/>
              <a:buAutoNum type="arabicPeriod" startAt="6"/>
            </a:pPr>
            <a:r>
              <a:rPr lang="es-ES_tradnl" sz="1400" dirty="0" smtClean="0"/>
              <a:t>CADI: entrevistas en medios nacionales</a:t>
            </a:r>
          </a:p>
          <a:p>
            <a:pPr marL="342900" lvl="0" indent="-342900">
              <a:buFont typeface="+mj-lt"/>
              <a:buAutoNum type="arabicPeriod" startAt="6"/>
            </a:pPr>
            <a:r>
              <a:rPr lang="es-ES_tradnl" sz="1400" dirty="0" smtClean="0"/>
              <a:t>Taller de redacción de artículos de divulgación con </a:t>
            </a:r>
            <a:r>
              <a:rPr lang="es-ES_tradnl" sz="1400" dirty="0" err="1" smtClean="0"/>
              <a:t>Antimio</a:t>
            </a:r>
            <a:r>
              <a:rPr lang="es-ES_tradnl" sz="1400" dirty="0" smtClean="0"/>
              <a:t> Cruz. Nota en portal de CONACYT. Invitaron a periodista de la Agencia de noticias del CONACYT, cubrió el evento y sacó algunas notas. </a:t>
            </a:r>
            <a:endParaRPr lang="es-ES_tradnl" sz="1400" dirty="0"/>
          </a:p>
        </p:txBody>
      </p:sp>
    </p:spTree>
    <p:extLst>
      <p:ext uri="{BB962C8B-B14F-4D97-AF65-F5344CB8AC3E}">
        <p14:creationId xmlns:p14="http://schemas.microsoft.com/office/powerpoint/2010/main" val="144850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Coordinaciones de Vinculación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2"/>
          </p:nvPr>
        </p:nvSpPr>
        <p:spPr>
          <a:xfrm>
            <a:off x="127000" y="2551176"/>
            <a:ext cx="4216400" cy="4065524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AutoNum type="arabicPeriod"/>
            </a:pPr>
            <a:r>
              <a:rPr lang="es-ES" sz="2800" dirty="0" smtClean="0"/>
              <a:t>Planeación</a:t>
            </a:r>
          </a:p>
          <a:p>
            <a:pPr marL="342900" indent="-342900">
              <a:buAutoNum type="arabicPeriod"/>
            </a:pPr>
            <a:r>
              <a:rPr lang="es-ES" sz="2800" dirty="0" smtClean="0"/>
              <a:t>Capacitación</a:t>
            </a:r>
          </a:p>
          <a:p>
            <a:pPr marL="342900" indent="-342900">
              <a:buFont typeface="Wingdings 2" pitchFamily="18" charset="2"/>
              <a:buAutoNum type="arabicPeriod"/>
            </a:pPr>
            <a:r>
              <a:rPr lang="es-ES" sz="2800" dirty="0" smtClean="0"/>
              <a:t>Tareas desarrolladas: </a:t>
            </a:r>
            <a:r>
              <a:rPr lang="es-ES_tradnl" sz="2800" dirty="0"/>
              <a:t>¿Cómo registrar, cómo dar seguimiento y cómo evaluar</a:t>
            </a:r>
            <a:r>
              <a:rPr lang="es-ES_tradnl" sz="2800" dirty="0" smtClean="0"/>
              <a:t>?</a:t>
            </a:r>
            <a:endParaRPr lang="es-ES" sz="2800" dirty="0" smtClean="0"/>
          </a:p>
          <a:p>
            <a:pPr marL="342900" indent="-342900">
              <a:buAutoNum type="arabicPeriod"/>
            </a:pPr>
            <a:r>
              <a:rPr lang="es-ES" sz="2800" dirty="0" smtClean="0"/>
              <a:t>Acompañamiento en procesos:</a:t>
            </a:r>
          </a:p>
          <a:p>
            <a:pPr marL="800100" lvl="1" indent="-342900">
              <a:buAutoNum type="arabicPeriod"/>
            </a:pPr>
            <a:r>
              <a:rPr lang="es-ES" sz="1800" dirty="0" smtClean="0"/>
              <a:t>Educación continua</a:t>
            </a:r>
          </a:p>
          <a:p>
            <a:pPr marL="800100" lvl="1" indent="-342900">
              <a:buAutoNum type="arabicPeriod"/>
            </a:pPr>
            <a:r>
              <a:rPr lang="es-ES" sz="1800" dirty="0" smtClean="0"/>
              <a:t>Gestión de proyectos, tecnología y servicios</a:t>
            </a:r>
          </a:p>
          <a:p>
            <a:pPr marL="800100" lvl="1" indent="-342900">
              <a:buAutoNum type="arabicPeriod"/>
            </a:pPr>
            <a:r>
              <a:rPr lang="es-ES" sz="1800" dirty="0" smtClean="0"/>
              <a:t>Vinculación social y PP</a:t>
            </a:r>
          </a:p>
          <a:p>
            <a:pPr marL="800100" lvl="1" indent="-342900">
              <a:buAutoNum type="arabicPeriod"/>
            </a:pPr>
            <a:r>
              <a:rPr lang="es-ES" sz="1800" dirty="0" smtClean="0"/>
              <a:t>Divulgación de la ciencia</a:t>
            </a:r>
            <a:endParaRPr lang="es-ES" sz="1800" dirty="0"/>
          </a:p>
        </p:txBody>
      </p:sp>
      <p:pic>
        <p:nvPicPr>
          <p:cNvPr id="5" name="Marcador de posición de imagen 4" descr="IMG-20150307-WA0000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4" r="29164"/>
          <a:stretch>
            <a:fillRect/>
          </a:stretch>
        </p:blipFill>
        <p:spPr>
          <a:xfrm rot="150174">
            <a:off x="4265632" y="823927"/>
            <a:ext cx="4203670" cy="5674955"/>
          </a:xfrm>
        </p:spPr>
      </p:pic>
    </p:spTree>
    <p:extLst>
      <p:ext uri="{BB962C8B-B14F-4D97-AF65-F5344CB8AC3E}">
        <p14:creationId xmlns:p14="http://schemas.microsoft.com/office/powerpoint/2010/main" val="218863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Proyectos MT</a:t>
            </a:r>
            <a:endParaRPr lang="es-ES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half" idx="2"/>
          </p:nvPr>
        </p:nvSpPr>
        <p:spPr>
          <a:xfrm>
            <a:off x="0" y="2545588"/>
            <a:ext cx="3749040" cy="3145536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AutoNum type="arabicPeriod"/>
            </a:pPr>
            <a:r>
              <a:rPr lang="es-ES" dirty="0" smtClean="0"/>
              <a:t>Revisión de proyectos</a:t>
            </a:r>
          </a:p>
          <a:p>
            <a:pPr marL="342900" indent="-342900">
              <a:buAutoNum type="arabicPeriod"/>
            </a:pPr>
            <a:r>
              <a:rPr lang="es-ES" dirty="0" smtClean="0"/>
              <a:t>Identificación de procesos, actividades y productos de vinculación</a:t>
            </a:r>
          </a:p>
          <a:p>
            <a:pPr marL="342900" indent="-342900">
              <a:buAutoNum type="arabicPeriod"/>
            </a:pPr>
            <a:r>
              <a:rPr lang="es-ES" dirty="0" smtClean="0"/>
              <a:t>Reunión con los responsables de los 3 MT</a:t>
            </a:r>
          </a:p>
          <a:p>
            <a:pPr marL="342900" indent="-342900">
              <a:buAutoNum type="arabicPeriod"/>
            </a:pPr>
            <a:r>
              <a:rPr lang="es-ES" dirty="0" smtClean="0"/>
              <a:t>En septiembre se diseñará conjuntamente </a:t>
            </a:r>
            <a:r>
              <a:rPr lang="es-ES" dirty="0"/>
              <a:t>con los equipos de los 3 </a:t>
            </a:r>
            <a:r>
              <a:rPr lang="es-ES" dirty="0" smtClean="0"/>
              <a:t>MT un Plan de trabajo para acompañar a los proyectos durante los 4 años</a:t>
            </a:r>
            <a:endParaRPr lang="es-ES" dirty="0"/>
          </a:p>
        </p:txBody>
      </p:sp>
      <p:pic>
        <p:nvPicPr>
          <p:cNvPr id="3" name="Marcador de posición de imagen 2" descr="MesaMTSIA.tiff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52" b="314"/>
          <a:stretch/>
        </p:blipFill>
        <p:spPr>
          <a:xfrm rot="150174">
            <a:off x="3951391" y="2025007"/>
            <a:ext cx="5062198" cy="3456405"/>
          </a:xfrm>
        </p:spPr>
      </p:pic>
    </p:spTree>
    <p:extLst>
      <p:ext uri="{BB962C8B-B14F-4D97-AF65-F5344CB8AC3E}">
        <p14:creationId xmlns:p14="http://schemas.microsoft.com/office/powerpoint/2010/main" val="413562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Valoración de impacto social de ECOSUR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2"/>
          </p:nvPr>
        </p:nvSpPr>
        <p:spPr>
          <a:xfrm>
            <a:off x="149860" y="2536485"/>
            <a:ext cx="3749040" cy="4052824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s-ES" dirty="0" smtClean="0"/>
              <a:t>Revisión de experiencias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/>
              <a:t>S</a:t>
            </a:r>
            <a:r>
              <a:rPr lang="es-ES" dirty="0" smtClean="0"/>
              <a:t>istematización de varias experiencias de investigación-vinculación de ECOSUR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/>
              <a:t>Diseño de propuesta, </a:t>
            </a:r>
            <a:r>
              <a:rPr lang="es-ES" dirty="0" smtClean="0"/>
              <a:t>y de instrumentos para valoración del impacto social de ECOSUR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 smtClean="0"/>
              <a:t>Prueba de instrumentos con algunas experiencias de investigación-vinculación de ECOSUR</a:t>
            </a:r>
          </a:p>
          <a:p>
            <a:pPr marL="342900" indent="-342900">
              <a:buFont typeface="+mj-lt"/>
              <a:buAutoNum type="arabicPeriod"/>
            </a:pPr>
            <a:endParaRPr lang="es-ES" dirty="0"/>
          </a:p>
        </p:txBody>
      </p:sp>
      <p:pic>
        <p:nvPicPr>
          <p:cNvPr id="5" name="Marcador de posición de imagen 4" descr="Modelosciencia.png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57" b="-3189"/>
          <a:stretch/>
        </p:blipFill>
        <p:spPr>
          <a:xfrm rot="150174">
            <a:off x="3800820" y="1934035"/>
            <a:ext cx="5256686" cy="3999835"/>
          </a:xfrm>
        </p:spPr>
      </p:pic>
    </p:spTree>
    <p:extLst>
      <p:ext uri="{BB962C8B-B14F-4D97-AF65-F5344CB8AC3E}">
        <p14:creationId xmlns:p14="http://schemas.microsoft.com/office/powerpoint/2010/main" val="36395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3"/>
          </p:nvPr>
        </p:nvSpPr>
        <p:spPr/>
      </p:sp>
      <p:sp>
        <p:nvSpPr>
          <p:cNvPr id="4" name="Marcador de posición de imagen 3"/>
          <p:cNvSpPr>
            <a:spLocks noGrp="1"/>
          </p:cNvSpPr>
          <p:nvPr>
            <p:ph type="pic" idx="1"/>
          </p:nvPr>
        </p:nvSpPr>
        <p:spPr/>
      </p:sp>
      <p:sp>
        <p:nvSpPr>
          <p:cNvPr id="5" name="Marcador de posición de imagen 4"/>
          <p:cNvSpPr>
            <a:spLocks noGrp="1"/>
          </p:cNvSpPr>
          <p:nvPr>
            <p:ph type="pic" idx="14"/>
          </p:nvPr>
        </p:nvSpPr>
        <p:spPr/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Gracias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5932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Objetivo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dirty="0"/>
              <a:t>Contribuir a que el conocimiento científico y los desarrollos tecnológicos generados por la comunidad científica de ECOSUR sean apropiados por la sociedad y se conviertan así en factor de desarrollo sustentable de la frontera sur de México.</a:t>
            </a:r>
            <a:r>
              <a:rPr lang="es-ES_tradnl" dirty="0"/>
              <a:t> </a:t>
            </a:r>
            <a:endParaRPr lang="es-ES" dirty="0"/>
          </a:p>
        </p:txBody>
      </p:sp>
      <p:pic>
        <p:nvPicPr>
          <p:cNvPr id="7" name="Marcador de posición de imagen 6" descr="20140424_171911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4" r="291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7357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" name="Marcador de posición de imagen 8" descr="ActoresProyectosInnovacion.tiff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" b="2379"/>
          <a:stretch>
            <a:fillRect/>
          </a:stretch>
        </p:blipFill>
        <p:spPr/>
      </p:pic>
      <p:pic>
        <p:nvPicPr>
          <p:cNvPr id="8" name="Marcador de posición de imagen 7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3137">
            <a:off x="530124" y="853988"/>
            <a:ext cx="3837559" cy="2158626"/>
          </a:xfrm>
        </p:spPr>
      </p:pic>
      <p:pic>
        <p:nvPicPr>
          <p:cNvPr id="7" name="Marcador de posición de imagen 6" descr="pasaportecampecheV2.pdf"/>
          <p:cNvPicPr>
            <a:picLocks noGrp="1" noChangeAspect="1"/>
          </p:cNvPicPr>
          <p:nvPr>
            <p:ph type="pic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" b="2027"/>
          <a:stretch>
            <a:fillRect/>
          </a:stretch>
        </p:blipFill>
        <p:spPr/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Estrategia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8790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Estructura de la DV</a:t>
            </a:r>
            <a:endParaRPr lang="es-ES" dirty="0"/>
          </a:p>
        </p:txBody>
      </p:sp>
      <p:pic>
        <p:nvPicPr>
          <p:cNvPr id="4" name="Marcador de contenido 3" descr="OrganigramaDV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81" r="-8981"/>
          <a:stretch>
            <a:fillRect/>
          </a:stretch>
        </p:blipFill>
        <p:spPr>
          <a:xfrm>
            <a:off x="-862189" y="1728651"/>
            <a:ext cx="9282289" cy="4773749"/>
          </a:xfrm>
        </p:spPr>
      </p:pic>
      <p:sp>
        <p:nvSpPr>
          <p:cNvPr id="5" name="Rectángulo 4"/>
          <p:cNvSpPr/>
          <p:nvPr/>
        </p:nvSpPr>
        <p:spPr>
          <a:xfrm>
            <a:off x="7759700" y="4064000"/>
            <a:ext cx="1346200" cy="558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/>
              <a:t>Coordinadores de Vinculación</a:t>
            </a:r>
            <a:endParaRPr lang="es-ES" sz="1400" dirty="0"/>
          </a:p>
        </p:txBody>
      </p:sp>
      <p:sp>
        <p:nvSpPr>
          <p:cNvPr id="6" name="Cerrar llave 5"/>
          <p:cNvSpPr/>
          <p:nvPr/>
        </p:nvSpPr>
        <p:spPr>
          <a:xfrm>
            <a:off x="7086600" y="2324100"/>
            <a:ext cx="673100" cy="41783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7620000" y="2413000"/>
            <a:ext cx="1346200" cy="558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/>
              <a:t>Directores de Unidad</a:t>
            </a:r>
            <a:endParaRPr lang="es-ES" sz="1400" dirty="0"/>
          </a:p>
        </p:txBody>
      </p:sp>
      <p:cxnSp>
        <p:nvCxnSpPr>
          <p:cNvPr id="9" name="Conector recto de flecha 8"/>
          <p:cNvCxnSpPr>
            <a:stCxn id="7" idx="2"/>
          </p:cNvCxnSpPr>
          <p:nvPr/>
        </p:nvCxnSpPr>
        <p:spPr>
          <a:xfrm>
            <a:off x="8293100" y="2971800"/>
            <a:ext cx="12700" cy="1092200"/>
          </a:xfrm>
          <a:prstGeom prst="straightConnector1">
            <a:avLst/>
          </a:prstGeom>
          <a:ln w="38100" cmpd="sng">
            <a:solidFill>
              <a:schemeClr val="accent6">
                <a:lumMod val="50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860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957262"/>
          </a:xfrm>
        </p:spPr>
        <p:txBody>
          <a:bodyPr/>
          <a:lstStyle/>
          <a:p>
            <a:r>
              <a:rPr lang="es-ES" sz="4000" dirty="0" smtClean="0"/>
              <a:t>Encuesta de Vinculación 2014</a:t>
            </a:r>
            <a:endParaRPr lang="es-ES" sz="4000" dirty="0"/>
          </a:p>
        </p:txBody>
      </p:sp>
      <p:pic>
        <p:nvPicPr>
          <p:cNvPr id="9" name="Marcador de contenido 8" descr="NecesidadesdeApoyoEncuesta2014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0" r="-140"/>
          <a:stretch/>
        </p:blipFill>
        <p:spPr>
          <a:xfrm>
            <a:off x="292100" y="1902382"/>
            <a:ext cx="8458200" cy="4955618"/>
          </a:xfrm>
        </p:spPr>
      </p:pic>
    </p:spTree>
    <p:extLst>
      <p:ext uri="{BB962C8B-B14F-4D97-AF65-F5344CB8AC3E}">
        <p14:creationId xmlns:p14="http://schemas.microsoft.com/office/powerpoint/2010/main" val="7139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 smtClean="0"/>
              <a:t>Departamento de gestión de proyectos, tecnología y servicios</a:t>
            </a:r>
            <a:endParaRPr lang="es-ES" sz="320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2"/>
          </p:nvPr>
        </p:nvSpPr>
        <p:spPr>
          <a:xfrm>
            <a:off x="12701" y="2390264"/>
            <a:ext cx="2644140" cy="3633724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AutoNum type="arabicPeriod"/>
            </a:pPr>
            <a:r>
              <a:rPr lang="es-ES" sz="2000" dirty="0" smtClean="0"/>
              <a:t>Visitas a las unidades para conocer propuestas de proyectos de </a:t>
            </a:r>
            <a:r>
              <a:rPr lang="es-ES" sz="2000" dirty="0" err="1" smtClean="0"/>
              <a:t>I+D+i</a:t>
            </a:r>
            <a:endParaRPr lang="es-ES" sz="2000" dirty="0" smtClean="0"/>
          </a:p>
          <a:p>
            <a:pPr marL="342900" indent="-342900">
              <a:buAutoNum type="arabicPeriod"/>
            </a:pPr>
            <a:r>
              <a:rPr lang="es-ES" sz="2000" dirty="0" smtClean="0"/>
              <a:t>Integración de catálogo de proyectos de </a:t>
            </a:r>
            <a:r>
              <a:rPr lang="es-ES" sz="2000" dirty="0" err="1" smtClean="0"/>
              <a:t>I+D+i</a:t>
            </a:r>
            <a:endParaRPr lang="es-ES" sz="2000" dirty="0" smtClean="0"/>
          </a:p>
          <a:p>
            <a:pPr marL="342900" indent="-342900">
              <a:buAutoNum type="arabicPeriod"/>
            </a:pPr>
            <a:r>
              <a:rPr lang="es-ES" sz="2000" dirty="0" smtClean="0"/>
              <a:t>Gestión de proyectos para convocatorias especializadas: PEI</a:t>
            </a:r>
          </a:p>
        </p:txBody>
      </p:sp>
      <p:pic>
        <p:nvPicPr>
          <p:cNvPr id="9" name="Marcador de posición de imagen 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703" y="2333716"/>
            <a:ext cx="6436320" cy="4523058"/>
          </a:xfrm>
        </p:spPr>
      </p:pic>
    </p:spTree>
    <p:extLst>
      <p:ext uri="{BB962C8B-B14F-4D97-AF65-F5344CB8AC3E}">
        <p14:creationId xmlns:p14="http://schemas.microsoft.com/office/powerpoint/2010/main" val="79420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s-ES" sz="3600" dirty="0"/>
              <a:t>Protección a la propiedad intelectual</a:t>
            </a:r>
          </a:p>
        </p:txBody>
      </p:sp>
      <p:pic>
        <p:nvPicPr>
          <p:cNvPr id="6" name="Marcador de posición de imagen 5" descr="SigatokaPlatano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r="3247"/>
          <a:stretch>
            <a:fillRect/>
          </a:stretch>
        </p:blipFill>
        <p:spPr/>
      </p:pic>
      <p:pic>
        <p:nvPicPr>
          <p:cNvPr id="2" name="Marcador de posición de imagen 1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0673">
            <a:off x="699762" y="515999"/>
            <a:ext cx="4163077" cy="2831504"/>
          </a:xfrm>
        </p:spPr>
      </p:pic>
    </p:spTree>
    <p:extLst>
      <p:ext uri="{BB962C8B-B14F-4D97-AF65-F5344CB8AC3E}">
        <p14:creationId xmlns:p14="http://schemas.microsoft.com/office/powerpoint/2010/main" val="387888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posición de imagen 7" descr="Conectivista.tiff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5" r="22665"/>
          <a:stretch>
            <a:fillRect/>
          </a:stretch>
        </p:blipFill>
        <p:spPr/>
      </p:pic>
      <p:pic>
        <p:nvPicPr>
          <p:cNvPr id="7" name="Marcador de posición de imagen 6" descr="CursoCefaopodos.tiff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8" r="25918"/>
          <a:stretch>
            <a:fillRect/>
          </a:stretch>
        </p:blipFill>
        <p:spPr/>
      </p:pic>
      <p:pic>
        <p:nvPicPr>
          <p:cNvPr id="2" name="Marcador de posición de imagen 1" descr="PaginaWebEC.tiff"/>
          <p:cNvPicPr>
            <a:picLocks noGrp="1" noChangeAspect="1"/>
          </p:cNvPicPr>
          <p:nvPr>
            <p:ph type="pic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" r="1639"/>
          <a:stretch>
            <a:fillRect/>
          </a:stretch>
        </p:blipFill>
        <p:spPr/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 rot="21240000">
            <a:off x="4711227" y="3361098"/>
            <a:ext cx="4149976" cy="1011468"/>
          </a:xfrm>
        </p:spPr>
        <p:txBody>
          <a:bodyPr>
            <a:normAutofit/>
          </a:bodyPr>
          <a:lstStyle/>
          <a:p>
            <a:r>
              <a:rPr lang="es-ES" sz="4400" dirty="0" smtClean="0"/>
              <a:t>Educación continua</a:t>
            </a:r>
            <a:endParaRPr lang="es-ES" sz="4400" dirty="0"/>
          </a:p>
        </p:txBody>
      </p:sp>
    </p:spTree>
    <p:extLst>
      <p:ext uri="{BB962C8B-B14F-4D97-AF65-F5344CB8AC3E}">
        <p14:creationId xmlns:p14="http://schemas.microsoft.com/office/powerpoint/2010/main" val="234934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 smtClean="0"/>
              <a:t>Departamento de vinculación social y políticas públicas</a:t>
            </a:r>
            <a:endParaRPr lang="es-ES" sz="3200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half" idx="2"/>
          </p:nvPr>
        </p:nvSpPr>
        <p:spPr>
          <a:xfrm>
            <a:off x="152400" y="2554940"/>
            <a:ext cx="4192793" cy="4156922"/>
          </a:xfrm>
        </p:spPr>
        <p:txBody>
          <a:bodyPr>
            <a:normAutofit/>
          </a:bodyPr>
          <a:lstStyle/>
          <a:p>
            <a:pPr marL="342900" indent="-342900" algn="just">
              <a:buAutoNum type="arabicPeriod"/>
            </a:pPr>
            <a:r>
              <a:rPr lang="es-ES" sz="2000" dirty="0" smtClean="0"/>
              <a:t>Acompañamiento de espacios de diálogo entre ciencia y sociedad</a:t>
            </a:r>
          </a:p>
          <a:p>
            <a:pPr marL="342900" indent="-342900" algn="just">
              <a:buAutoNum type="arabicPeriod"/>
            </a:pPr>
            <a:r>
              <a:rPr lang="es-ES" sz="2000" dirty="0" smtClean="0"/>
              <a:t>Elaboración y gestión de proyecto de foros de PP</a:t>
            </a:r>
          </a:p>
          <a:p>
            <a:pPr marL="342900" indent="-342900" algn="just">
              <a:buAutoNum type="arabicPeriod"/>
            </a:pPr>
            <a:r>
              <a:rPr lang="es-ES" sz="2000" dirty="0" smtClean="0"/>
              <a:t>Conformación de equipo de trabajo y elaboración de propuesta metodológica para foros de PP</a:t>
            </a:r>
          </a:p>
          <a:p>
            <a:pPr marL="342900" indent="-342900" algn="just">
              <a:buAutoNum type="arabicPeriod"/>
            </a:pPr>
            <a:r>
              <a:rPr lang="es-ES" sz="2000" dirty="0" smtClean="0"/>
              <a:t>Desarrollo de propuesta de PP</a:t>
            </a:r>
          </a:p>
          <a:p>
            <a:pPr marL="342900" indent="-342900" algn="just">
              <a:buAutoNum type="arabicPeriod"/>
            </a:pPr>
            <a:r>
              <a:rPr lang="es-ES" sz="2000" dirty="0" smtClean="0"/>
              <a:t>Sistematización, evaluación y divulgación de propuesta de PP</a:t>
            </a:r>
            <a:endParaRPr lang="es-ES" sz="2000" dirty="0"/>
          </a:p>
        </p:txBody>
      </p:sp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3313710113"/>
              </p:ext>
            </p:extLst>
          </p:nvPr>
        </p:nvGraphicFramePr>
        <p:xfrm>
          <a:off x="4345193" y="129755"/>
          <a:ext cx="4572000" cy="3242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3217938958"/>
              </p:ext>
            </p:extLst>
          </p:nvPr>
        </p:nvGraphicFramePr>
        <p:xfrm>
          <a:off x="4470400" y="3468878"/>
          <a:ext cx="4572000" cy="3242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1020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ocumental de viaje">
  <a:themeElements>
    <a:clrScheme name="Documental de viaje">
      <a:dk1>
        <a:sysClr val="windowText" lastClr="000000"/>
      </a:dk1>
      <a:lt1>
        <a:srgbClr val="EAC968"/>
      </a:lt1>
      <a:dk2>
        <a:srgbClr val="2A2515"/>
      </a:dk2>
      <a:lt2>
        <a:srgbClr val="82682C"/>
      </a:lt2>
      <a:accent1>
        <a:srgbClr val="B74D21"/>
      </a:accent1>
      <a:accent2>
        <a:srgbClr val="A32323"/>
      </a:accent2>
      <a:accent3>
        <a:srgbClr val="4576A3"/>
      </a:accent3>
      <a:accent4>
        <a:srgbClr val="615D9A"/>
      </a:accent4>
      <a:accent5>
        <a:srgbClr val="67924B"/>
      </a:accent5>
      <a:accent6>
        <a:srgbClr val="BF7B1B"/>
      </a:accent6>
      <a:hlink>
        <a:srgbClr val="99350B"/>
      </a:hlink>
      <a:folHlink>
        <a:srgbClr val="785140"/>
      </a:folHlink>
    </a:clrScheme>
    <a:fontScheme name="Documental de viaje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Documental de viaj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130000"/>
              </a:schemeClr>
              <a:schemeClr val="phClr">
                <a:tint val="80000"/>
                <a:satMod val="150000"/>
              </a:schemeClr>
            </a:duotone>
          </a:blip>
          <a:tile tx="0" ty="0" sx="50000" sy="5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130000"/>
              </a:schemeClr>
              <a:schemeClr val="phClr">
                <a:tint val="80000"/>
                <a:satMod val="150000"/>
              </a:schemeClr>
            </a:duotone>
          </a:blip>
          <a:tile tx="0" ty="0" sx="50000" sy="50000" flip="none" algn="tl"/>
        </a:blip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6600000" sx="102000" sy="102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88900" dist="63500" dir="2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sunset" dir="t">
              <a:rot lat="0" lon="0" rev="4200000"/>
            </a:lightRig>
          </a:scene3d>
          <a:sp3d>
            <a:bevelT w="635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0000"/>
                <a:hueMod val="85000"/>
                <a:satMod val="300000"/>
                <a:lumMod val="100000"/>
              </a:schemeClr>
            </a:gs>
            <a:gs pos="40000">
              <a:schemeClr val="phClr">
                <a:tint val="45000"/>
                <a:shade val="99000"/>
                <a:hueMod val="95000"/>
                <a:satMod val="300000"/>
                <a:lumMod val="100000"/>
              </a:schemeClr>
            </a:gs>
            <a:gs pos="100000">
              <a:schemeClr val="phClr">
                <a:shade val="20000"/>
                <a:hueMod val="95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70000"/>
                <a:satMod val="2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Documental de viaje.thmx</Template>
  <TotalTime>344</TotalTime>
  <Words>470</Words>
  <Application>Microsoft Office PowerPoint</Application>
  <PresentationFormat>Presentación en pantalla (4:3)</PresentationFormat>
  <Paragraphs>54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8" baseType="lpstr">
      <vt:lpstr>Calisto MT</vt:lpstr>
      <vt:lpstr>Mistral</vt:lpstr>
      <vt:lpstr>Wingdings 2</vt:lpstr>
      <vt:lpstr>Documental de viaje</vt:lpstr>
      <vt:lpstr>Dirección de Vinculación</vt:lpstr>
      <vt:lpstr>Objetivo</vt:lpstr>
      <vt:lpstr>Estrategia</vt:lpstr>
      <vt:lpstr>Estructura de la DV</vt:lpstr>
      <vt:lpstr>Encuesta de Vinculación 2014</vt:lpstr>
      <vt:lpstr>Departamento de gestión de proyectos, tecnología y servicios</vt:lpstr>
      <vt:lpstr>Presentación de PowerPoint</vt:lpstr>
      <vt:lpstr>Educación continua</vt:lpstr>
      <vt:lpstr>Departamento de vinculación social y políticas públicas</vt:lpstr>
      <vt:lpstr>Departamento de Difusión y comunicación</vt:lpstr>
      <vt:lpstr>Coordinaciones de Vinculación</vt:lpstr>
      <vt:lpstr>Proyectos MT</vt:lpstr>
      <vt:lpstr>Valoración de impacto social de ECOSUR</vt:lpstr>
      <vt:lpstr>Gracias</vt:lpstr>
    </vt:vector>
  </TitlesOfParts>
  <Company>ecosur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Dirección de Vinculación</dc:title>
  <dc:creator>Cristina Guerrero</dc:creator>
  <cp:lastModifiedBy>Claudia</cp:lastModifiedBy>
  <cp:revision>19</cp:revision>
  <dcterms:created xsi:type="dcterms:W3CDTF">2015-07-01T04:38:02Z</dcterms:created>
  <dcterms:modified xsi:type="dcterms:W3CDTF">2015-07-09T20:22:48Z</dcterms:modified>
</cp:coreProperties>
</file>