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8" r:id="rId2"/>
    <p:sldId id="259" r:id="rId3"/>
    <p:sldId id="257" r:id="rId4"/>
    <p:sldId id="266" r:id="rId5"/>
    <p:sldId id="267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1736DB-6771-8C4F-8F94-26C37996DA9A}" type="doc">
      <dgm:prSet loTypeId="urn:microsoft.com/office/officeart/2009/3/layout/StepUp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4158BD2-D128-8E44-97EC-67DCEFF356B6}">
      <dgm:prSet phldrT="[Texto]"/>
      <dgm:spPr/>
      <dgm:t>
        <a:bodyPr/>
        <a:lstStyle/>
        <a:p>
          <a:r>
            <a:rPr lang="es-ES" dirty="0" smtClean="0"/>
            <a:t>Coordinación</a:t>
          </a:r>
          <a:endParaRPr lang="es-ES" dirty="0"/>
        </a:p>
      </dgm:t>
    </dgm:pt>
    <dgm:pt modelId="{4BF4E010-0B7A-574B-AD48-6F9ECE0D4E8A}" type="parTrans" cxnId="{DBA5087C-F27D-1640-9312-BD4B12E41276}">
      <dgm:prSet/>
      <dgm:spPr/>
      <dgm:t>
        <a:bodyPr/>
        <a:lstStyle/>
        <a:p>
          <a:endParaRPr lang="es-ES"/>
        </a:p>
      </dgm:t>
    </dgm:pt>
    <dgm:pt modelId="{55862B51-1DFD-D74F-91ED-CA48619F6728}" type="sibTrans" cxnId="{DBA5087C-F27D-1640-9312-BD4B12E41276}">
      <dgm:prSet/>
      <dgm:spPr/>
      <dgm:t>
        <a:bodyPr/>
        <a:lstStyle/>
        <a:p>
          <a:endParaRPr lang="es-ES"/>
        </a:p>
      </dgm:t>
    </dgm:pt>
    <dgm:pt modelId="{CFCE9C52-020E-1C4C-801C-9DD68FE50012}">
      <dgm:prSet phldrT="[Texto]"/>
      <dgm:spPr/>
      <dgm:t>
        <a:bodyPr/>
        <a:lstStyle/>
        <a:p>
          <a:r>
            <a:rPr lang="es-ES" dirty="0" smtClean="0"/>
            <a:t>Sistema</a:t>
          </a:r>
          <a:endParaRPr lang="es-ES" dirty="0"/>
        </a:p>
      </dgm:t>
    </dgm:pt>
    <dgm:pt modelId="{5FDC9F24-4F70-D346-BC85-97FDC34F7E00}" type="parTrans" cxnId="{26C55F01-20FD-3D41-B5FF-04F674312BFB}">
      <dgm:prSet/>
      <dgm:spPr/>
      <dgm:t>
        <a:bodyPr/>
        <a:lstStyle/>
        <a:p>
          <a:endParaRPr lang="es-ES"/>
        </a:p>
      </dgm:t>
    </dgm:pt>
    <dgm:pt modelId="{BA9D3A2B-6A64-254D-89C3-4C1D41633DF7}" type="sibTrans" cxnId="{26C55F01-20FD-3D41-B5FF-04F674312BFB}">
      <dgm:prSet/>
      <dgm:spPr/>
      <dgm:t>
        <a:bodyPr/>
        <a:lstStyle/>
        <a:p>
          <a:endParaRPr lang="es-ES"/>
        </a:p>
      </dgm:t>
    </dgm:pt>
    <dgm:pt modelId="{3235CCCB-396D-184B-A24F-74A1C78D6B93}">
      <dgm:prSet phldrT="[Texto]"/>
      <dgm:spPr/>
      <dgm:t>
        <a:bodyPr/>
        <a:lstStyle/>
        <a:p>
          <a:r>
            <a:rPr lang="es-ES" dirty="0" smtClean="0"/>
            <a:t>Institucionalización</a:t>
          </a:r>
          <a:endParaRPr lang="es-ES" dirty="0"/>
        </a:p>
      </dgm:t>
    </dgm:pt>
    <dgm:pt modelId="{BA110BCD-FC0F-2643-9119-B1AF266FD8F7}" type="parTrans" cxnId="{2090AF1B-6860-B64B-9D47-EBDAA0F51CA8}">
      <dgm:prSet/>
      <dgm:spPr/>
      <dgm:t>
        <a:bodyPr/>
        <a:lstStyle/>
        <a:p>
          <a:endParaRPr lang="es-ES"/>
        </a:p>
      </dgm:t>
    </dgm:pt>
    <dgm:pt modelId="{775C2542-2E04-DF4D-A531-60D75308EDF1}" type="sibTrans" cxnId="{2090AF1B-6860-B64B-9D47-EBDAA0F51CA8}">
      <dgm:prSet/>
      <dgm:spPr/>
      <dgm:t>
        <a:bodyPr/>
        <a:lstStyle/>
        <a:p>
          <a:endParaRPr lang="es-ES"/>
        </a:p>
      </dgm:t>
    </dgm:pt>
    <dgm:pt modelId="{6A78B6BC-42EB-4744-A492-D20F5A10BF6D}" type="pres">
      <dgm:prSet presAssocID="{171736DB-6771-8C4F-8F94-26C37996DA9A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4D4A9A04-0C75-3545-93F7-F19E114B930A}" type="pres">
      <dgm:prSet presAssocID="{C4158BD2-D128-8E44-97EC-67DCEFF356B6}" presName="composite" presStyleCnt="0"/>
      <dgm:spPr/>
    </dgm:pt>
    <dgm:pt modelId="{0106C16D-4388-BA4E-9ECD-DAD28CEE0451}" type="pres">
      <dgm:prSet presAssocID="{C4158BD2-D128-8E44-97EC-67DCEFF356B6}" presName="LShape" presStyleLbl="alignNode1" presStyleIdx="0" presStyleCnt="5"/>
      <dgm:spPr/>
    </dgm:pt>
    <dgm:pt modelId="{527BB6C1-BFA6-0742-A5BB-C05F1B729094}" type="pres">
      <dgm:prSet presAssocID="{C4158BD2-D128-8E44-97EC-67DCEFF356B6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ACF5F9F-97AF-2F4E-9EAC-7CEF9E97BD54}" type="pres">
      <dgm:prSet presAssocID="{C4158BD2-D128-8E44-97EC-67DCEFF356B6}" presName="Triangle" presStyleLbl="alignNode1" presStyleIdx="1" presStyleCnt="5"/>
      <dgm:spPr/>
    </dgm:pt>
    <dgm:pt modelId="{A47794A8-5EFB-BC44-86D8-86BA0DF11397}" type="pres">
      <dgm:prSet presAssocID="{55862B51-1DFD-D74F-91ED-CA48619F6728}" presName="sibTrans" presStyleCnt="0"/>
      <dgm:spPr/>
    </dgm:pt>
    <dgm:pt modelId="{DDA838E9-74BE-1244-B6F6-939DA2B6409B}" type="pres">
      <dgm:prSet presAssocID="{55862B51-1DFD-D74F-91ED-CA48619F6728}" presName="space" presStyleCnt="0"/>
      <dgm:spPr/>
    </dgm:pt>
    <dgm:pt modelId="{1E6EE9E9-E57E-994B-B7F3-BDA0247459A5}" type="pres">
      <dgm:prSet presAssocID="{CFCE9C52-020E-1C4C-801C-9DD68FE50012}" presName="composite" presStyleCnt="0"/>
      <dgm:spPr/>
    </dgm:pt>
    <dgm:pt modelId="{ACA94E15-DD38-5C41-A99B-F66D4B49D87C}" type="pres">
      <dgm:prSet presAssocID="{CFCE9C52-020E-1C4C-801C-9DD68FE50012}" presName="LShape" presStyleLbl="alignNode1" presStyleIdx="2" presStyleCnt="5"/>
      <dgm:spPr/>
    </dgm:pt>
    <dgm:pt modelId="{4B572D4B-0AFF-6649-A199-D7A78CAF9D38}" type="pres">
      <dgm:prSet presAssocID="{CFCE9C52-020E-1C4C-801C-9DD68FE50012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22A788D-BCF4-F84E-990F-172BED0127AF}" type="pres">
      <dgm:prSet presAssocID="{CFCE9C52-020E-1C4C-801C-9DD68FE50012}" presName="Triangle" presStyleLbl="alignNode1" presStyleIdx="3" presStyleCnt="5"/>
      <dgm:spPr/>
    </dgm:pt>
    <dgm:pt modelId="{C53A56E0-1E63-DE4B-BD6D-72EF4B1C3153}" type="pres">
      <dgm:prSet presAssocID="{BA9D3A2B-6A64-254D-89C3-4C1D41633DF7}" presName="sibTrans" presStyleCnt="0"/>
      <dgm:spPr/>
    </dgm:pt>
    <dgm:pt modelId="{EF215C8F-222D-814D-A97F-2EA0757F693A}" type="pres">
      <dgm:prSet presAssocID="{BA9D3A2B-6A64-254D-89C3-4C1D41633DF7}" presName="space" presStyleCnt="0"/>
      <dgm:spPr/>
    </dgm:pt>
    <dgm:pt modelId="{77ED0E98-46AF-A740-AE08-C62C2C2ECEAB}" type="pres">
      <dgm:prSet presAssocID="{3235CCCB-396D-184B-A24F-74A1C78D6B93}" presName="composite" presStyleCnt="0"/>
      <dgm:spPr/>
    </dgm:pt>
    <dgm:pt modelId="{605A314E-D301-8C4E-A67B-E6F8B436C7C8}" type="pres">
      <dgm:prSet presAssocID="{3235CCCB-396D-184B-A24F-74A1C78D6B93}" presName="LShape" presStyleLbl="alignNode1" presStyleIdx="4" presStyleCnt="5"/>
      <dgm:spPr/>
    </dgm:pt>
    <dgm:pt modelId="{0FAF937C-0869-2C44-9A2C-5A2FE6902321}" type="pres">
      <dgm:prSet presAssocID="{3235CCCB-396D-184B-A24F-74A1C78D6B93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BA5087C-F27D-1640-9312-BD4B12E41276}" srcId="{171736DB-6771-8C4F-8F94-26C37996DA9A}" destId="{C4158BD2-D128-8E44-97EC-67DCEFF356B6}" srcOrd="0" destOrd="0" parTransId="{4BF4E010-0B7A-574B-AD48-6F9ECE0D4E8A}" sibTransId="{55862B51-1DFD-D74F-91ED-CA48619F6728}"/>
    <dgm:cxn modelId="{160B00AB-877C-134B-847A-22C939E9CBA8}" type="presOf" srcId="{C4158BD2-D128-8E44-97EC-67DCEFF356B6}" destId="{527BB6C1-BFA6-0742-A5BB-C05F1B729094}" srcOrd="0" destOrd="0" presId="urn:microsoft.com/office/officeart/2009/3/layout/StepUpProcess"/>
    <dgm:cxn modelId="{26C55F01-20FD-3D41-B5FF-04F674312BFB}" srcId="{171736DB-6771-8C4F-8F94-26C37996DA9A}" destId="{CFCE9C52-020E-1C4C-801C-9DD68FE50012}" srcOrd="1" destOrd="0" parTransId="{5FDC9F24-4F70-D346-BC85-97FDC34F7E00}" sibTransId="{BA9D3A2B-6A64-254D-89C3-4C1D41633DF7}"/>
    <dgm:cxn modelId="{3CFCC867-52D0-D04C-AEF3-1A2580D5C381}" type="presOf" srcId="{3235CCCB-396D-184B-A24F-74A1C78D6B93}" destId="{0FAF937C-0869-2C44-9A2C-5A2FE6902321}" srcOrd="0" destOrd="0" presId="urn:microsoft.com/office/officeart/2009/3/layout/StepUpProcess"/>
    <dgm:cxn modelId="{6113143E-F391-954B-94EE-921B0A03BEDE}" type="presOf" srcId="{CFCE9C52-020E-1C4C-801C-9DD68FE50012}" destId="{4B572D4B-0AFF-6649-A199-D7A78CAF9D38}" srcOrd="0" destOrd="0" presId="urn:microsoft.com/office/officeart/2009/3/layout/StepUpProcess"/>
    <dgm:cxn modelId="{9FDA4EA9-8AF4-8947-988F-0E86646D4B7B}" type="presOf" srcId="{171736DB-6771-8C4F-8F94-26C37996DA9A}" destId="{6A78B6BC-42EB-4744-A492-D20F5A10BF6D}" srcOrd="0" destOrd="0" presId="urn:microsoft.com/office/officeart/2009/3/layout/StepUpProcess"/>
    <dgm:cxn modelId="{2090AF1B-6860-B64B-9D47-EBDAA0F51CA8}" srcId="{171736DB-6771-8C4F-8F94-26C37996DA9A}" destId="{3235CCCB-396D-184B-A24F-74A1C78D6B93}" srcOrd="2" destOrd="0" parTransId="{BA110BCD-FC0F-2643-9119-B1AF266FD8F7}" sibTransId="{775C2542-2E04-DF4D-A531-60D75308EDF1}"/>
    <dgm:cxn modelId="{AA716D67-8A30-B64C-9668-A735CD8422B8}" type="presParOf" srcId="{6A78B6BC-42EB-4744-A492-D20F5A10BF6D}" destId="{4D4A9A04-0C75-3545-93F7-F19E114B930A}" srcOrd="0" destOrd="0" presId="urn:microsoft.com/office/officeart/2009/3/layout/StepUpProcess"/>
    <dgm:cxn modelId="{F4CF2B37-3846-6A45-ABB5-0FC6ECD41DE5}" type="presParOf" srcId="{4D4A9A04-0C75-3545-93F7-F19E114B930A}" destId="{0106C16D-4388-BA4E-9ECD-DAD28CEE0451}" srcOrd="0" destOrd="0" presId="urn:microsoft.com/office/officeart/2009/3/layout/StepUpProcess"/>
    <dgm:cxn modelId="{7480C0A5-2CD5-0644-998F-1879E452963E}" type="presParOf" srcId="{4D4A9A04-0C75-3545-93F7-F19E114B930A}" destId="{527BB6C1-BFA6-0742-A5BB-C05F1B729094}" srcOrd="1" destOrd="0" presId="urn:microsoft.com/office/officeart/2009/3/layout/StepUpProcess"/>
    <dgm:cxn modelId="{3EA84EB9-156C-C843-87FE-8B7FD6432E58}" type="presParOf" srcId="{4D4A9A04-0C75-3545-93F7-F19E114B930A}" destId="{4ACF5F9F-97AF-2F4E-9EAC-7CEF9E97BD54}" srcOrd="2" destOrd="0" presId="urn:microsoft.com/office/officeart/2009/3/layout/StepUpProcess"/>
    <dgm:cxn modelId="{B08E0E42-BF10-874A-85CF-4E876D76D07D}" type="presParOf" srcId="{6A78B6BC-42EB-4744-A492-D20F5A10BF6D}" destId="{A47794A8-5EFB-BC44-86D8-86BA0DF11397}" srcOrd="1" destOrd="0" presId="urn:microsoft.com/office/officeart/2009/3/layout/StepUpProcess"/>
    <dgm:cxn modelId="{9A97D27C-D94B-8645-9654-D10B3A138664}" type="presParOf" srcId="{A47794A8-5EFB-BC44-86D8-86BA0DF11397}" destId="{DDA838E9-74BE-1244-B6F6-939DA2B6409B}" srcOrd="0" destOrd="0" presId="urn:microsoft.com/office/officeart/2009/3/layout/StepUpProcess"/>
    <dgm:cxn modelId="{81EC1DD6-2571-B94C-AAD4-DD0456455B1F}" type="presParOf" srcId="{6A78B6BC-42EB-4744-A492-D20F5A10BF6D}" destId="{1E6EE9E9-E57E-994B-B7F3-BDA0247459A5}" srcOrd="2" destOrd="0" presId="urn:microsoft.com/office/officeart/2009/3/layout/StepUpProcess"/>
    <dgm:cxn modelId="{12F9F16F-A2C4-7B4D-9F86-D3FA815B1869}" type="presParOf" srcId="{1E6EE9E9-E57E-994B-B7F3-BDA0247459A5}" destId="{ACA94E15-DD38-5C41-A99B-F66D4B49D87C}" srcOrd="0" destOrd="0" presId="urn:microsoft.com/office/officeart/2009/3/layout/StepUpProcess"/>
    <dgm:cxn modelId="{A6659C29-CC41-DF47-8F86-511C555E7E5B}" type="presParOf" srcId="{1E6EE9E9-E57E-994B-B7F3-BDA0247459A5}" destId="{4B572D4B-0AFF-6649-A199-D7A78CAF9D38}" srcOrd="1" destOrd="0" presId="urn:microsoft.com/office/officeart/2009/3/layout/StepUpProcess"/>
    <dgm:cxn modelId="{F3DE0C77-4B45-B341-80CC-D5E587EFE871}" type="presParOf" srcId="{1E6EE9E9-E57E-994B-B7F3-BDA0247459A5}" destId="{822A788D-BCF4-F84E-990F-172BED0127AF}" srcOrd="2" destOrd="0" presId="urn:microsoft.com/office/officeart/2009/3/layout/StepUpProcess"/>
    <dgm:cxn modelId="{5B272578-03F1-2A49-9F8A-3EF67609BA23}" type="presParOf" srcId="{6A78B6BC-42EB-4744-A492-D20F5A10BF6D}" destId="{C53A56E0-1E63-DE4B-BD6D-72EF4B1C3153}" srcOrd="3" destOrd="0" presId="urn:microsoft.com/office/officeart/2009/3/layout/StepUpProcess"/>
    <dgm:cxn modelId="{16CB7083-544E-8846-A14A-9005A3C89711}" type="presParOf" srcId="{C53A56E0-1E63-DE4B-BD6D-72EF4B1C3153}" destId="{EF215C8F-222D-814D-A97F-2EA0757F693A}" srcOrd="0" destOrd="0" presId="urn:microsoft.com/office/officeart/2009/3/layout/StepUpProcess"/>
    <dgm:cxn modelId="{9774636D-6C7C-D54A-ADF0-9CD4A57D57A4}" type="presParOf" srcId="{6A78B6BC-42EB-4744-A492-D20F5A10BF6D}" destId="{77ED0E98-46AF-A740-AE08-C62C2C2ECEAB}" srcOrd="4" destOrd="0" presId="urn:microsoft.com/office/officeart/2009/3/layout/StepUpProcess"/>
    <dgm:cxn modelId="{79C6DB46-61E8-914F-BA4B-2B9A9CF72451}" type="presParOf" srcId="{77ED0E98-46AF-A740-AE08-C62C2C2ECEAB}" destId="{605A314E-D301-8C4E-A67B-E6F8B436C7C8}" srcOrd="0" destOrd="0" presId="urn:microsoft.com/office/officeart/2009/3/layout/StepUpProcess"/>
    <dgm:cxn modelId="{2F2BFAFF-82A7-984E-9A3B-2B057E9C8FED}" type="presParOf" srcId="{77ED0E98-46AF-A740-AE08-C62C2C2ECEAB}" destId="{0FAF937C-0869-2C44-9A2C-5A2FE6902321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A4DCC-72B9-A148-95AC-54A6FB3D1C24}" type="datetimeFigureOut">
              <a:rPr lang="es-ES" smtClean="0"/>
              <a:t>13/07/2015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982FC-3F88-5443-99C3-7A492AA9E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341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982FC-3F88-5443-99C3-7A492AA9EB2B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1779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3481-2C51-6C41-8B3F-5C389CC315CF}" type="datetimeFigureOut">
              <a:rPr lang="es-ES" smtClean="0"/>
              <a:t>13/07/2015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7060-978B-8B4E-B151-F3D484057F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4628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3481-2C51-6C41-8B3F-5C389CC315CF}" type="datetimeFigureOut">
              <a:rPr lang="es-ES" smtClean="0"/>
              <a:t>13/07/2015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7060-978B-8B4E-B151-F3D484057F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4123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3481-2C51-6C41-8B3F-5C389CC315CF}" type="datetimeFigureOut">
              <a:rPr lang="es-ES" smtClean="0"/>
              <a:t>13/07/2015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7060-978B-8B4E-B151-F3D484057F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8873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3481-2C51-6C41-8B3F-5C389CC315CF}" type="datetimeFigureOut">
              <a:rPr lang="es-ES" smtClean="0"/>
              <a:t>13/07/2015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7060-978B-8B4E-B151-F3D484057F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5497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3481-2C51-6C41-8B3F-5C389CC315CF}" type="datetimeFigureOut">
              <a:rPr lang="es-ES" smtClean="0"/>
              <a:t>13/07/2015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7060-978B-8B4E-B151-F3D484057F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4766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3481-2C51-6C41-8B3F-5C389CC315CF}" type="datetimeFigureOut">
              <a:rPr lang="es-ES" smtClean="0"/>
              <a:t>13/07/2015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7060-978B-8B4E-B151-F3D484057F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4587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3481-2C51-6C41-8B3F-5C389CC315CF}" type="datetimeFigureOut">
              <a:rPr lang="es-ES" smtClean="0"/>
              <a:t>13/07/2015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7060-978B-8B4E-B151-F3D484057F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338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3481-2C51-6C41-8B3F-5C389CC315CF}" type="datetimeFigureOut">
              <a:rPr lang="es-ES" smtClean="0"/>
              <a:t>13/07/2015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7060-978B-8B4E-B151-F3D484057F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9945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3481-2C51-6C41-8B3F-5C389CC315CF}" type="datetimeFigureOut">
              <a:rPr lang="es-ES" smtClean="0"/>
              <a:t>13/07/2015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7060-978B-8B4E-B151-F3D484057F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1772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3481-2C51-6C41-8B3F-5C389CC315CF}" type="datetimeFigureOut">
              <a:rPr lang="es-ES" smtClean="0"/>
              <a:t>13/07/2015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7060-978B-8B4E-B151-F3D484057F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3911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3481-2C51-6C41-8B3F-5C389CC315CF}" type="datetimeFigureOut">
              <a:rPr lang="es-ES" smtClean="0"/>
              <a:t>13/07/2015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7060-978B-8B4E-B151-F3D484057F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093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C3481-2C51-6C41-8B3F-5C389CC315CF}" type="datetimeFigureOut">
              <a:rPr lang="es-ES" smtClean="0"/>
              <a:t>13/07/2015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97060-978B-8B4E-B151-F3D484057F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0634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/>
              <a:t>PROCEDIMIENTO PARA ESTABLECER CONVENIOS DE </a:t>
            </a:r>
            <a:r>
              <a:rPr lang="es-ES_tradnl" dirty="0" smtClean="0"/>
              <a:t>COLABORACIÓN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dirty="0"/>
              <a:t>Dirección de Vinculación</a:t>
            </a:r>
          </a:p>
          <a:p>
            <a:r>
              <a:rPr lang="es-ES" dirty="0" smtClean="0"/>
              <a:t>Área Jurídica-Dirección de Administración</a:t>
            </a:r>
          </a:p>
          <a:p>
            <a:r>
              <a:rPr lang="es-ES" dirty="0" smtClean="0"/>
              <a:t>El Colegio de la Frontera Sur</a:t>
            </a:r>
            <a:endParaRPr lang="es-ES" dirty="0"/>
          </a:p>
        </p:txBody>
      </p:sp>
      <p:pic>
        <p:nvPicPr>
          <p:cNvPr id="4" name="Imagen 3"/>
          <p:cNvPicPr/>
          <p:nvPr/>
        </p:nvPicPr>
        <p:blipFill>
          <a:blip r:embed="rId2"/>
          <a:stretch>
            <a:fillRect/>
          </a:stretch>
        </p:blipFill>
        <p:spPr>
          <a:xfrm>
            <a:off x="3716415" y="388553"/>
            <a:ext cx="1777609" cy="200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96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Avances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629329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457200" y="2283314"/>
            <a:ext cx="18676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dirty="0" smtClean="0"/>
              <a:t>Procedimiento</a:t>
            </a:r>
          </a:p>
          <a:p>
            <a:pPr marL="285750" indent="-285750">
              <a:buFont typeface="Arial"/>
              <a:buChar char="•"/>
            </a:pPr>
            <a:r>
              <a:rPr lang="es-ES" dirty="0" smtClean="0"/>
              <a:t>Prueba</a:t>
            </a:r>
          </a:p>
          <a:p>
            <a:pPr marL="285750" indent="-285750">
              <a:buFont typeface="Arial"/>
              <a:buChar char="•"/>
            </a:pPr>
            <a:r>
              <a:rPr lang="es-ES" dirty="0" smtClean="0"/>
              <a:t>Ajustes</a:t>
            </a:r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3627718" y="1627362"/>
            <a:ext cx="1867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dirty="0" smtClean="0"/>
              <a:t>Diseño de sistema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6185647" y="1304196"/>
            <a:ext cx="1867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dirty="0" smtClean="0"/>
              <a:t>Revisión de procedimiento</a:t>
            </a:r>
          </a:p>
        </p:txBody>
      </p:sp>
    </p:spTree>
    <p:extLst>
      <p:ext uri="{BB962C8B-B14F-4D97-AF65-F5344CB8AC3E}">
        <p14:creationId xmlns:p14="http://schemas.microsoft.com/office/powerpoint/2010/main" val="3462019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Políticas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57200" y="1251153"/>
            <a:ext cx="8229600" cy="5471461"/>
          </a:xfrm>
        </p:spPr>
        <p:txBody>
          <a:bodyPr>
            <a:normAutofit/>
          </a:bodyPr>
          <a:lstStyle/>
          <a:p>
            <a:pPr lvl="0"/>
            <a:r>
              <a:rPr lang="es-ES_tradnl" sz="1600" dirty="0"/>
              <a:t>Los Convenios de Colaboración y los contratos de prestación de servicios científicos y tecnológicos signados por ECOSUR deben procurar el logro de los objetivos de desarrollo institucional y académico. </a:t>
            </a:r>
          </a:p>
          <a:p>
            <a:pPr lvl="0"/>
            <a:r>
              <a:rPr lang="es-ES_tradnl" sz="1600" dirty="0"/>
              <a:t>Todos los Convenios y los contratos de prestación de servicios científicos y tecnológicos deben ser sancionados y registrados por la Dirección de Vinculación.</a:t>
            </a:r>
          </a:p>
          <a:p>
            <a:pPr lvl="0"/>
            <a:r>
              <a:rPr lang="es-ES_tradnl" sz="1600" dirty="0"/>
              <a:t>Las Coordinaciones de Vinculación son las responsables de la recepción de las solicitudes para elaborar o firmar un Convenio de colaboración o un contrato de prestación de servicios científicos y tecnológicos, revisar que la información proporcionada por el proponente sea correcta y de remitir dicha solicitud a la Dirección de Vinculación.</a:t>
            </a:r>
          </a:p>
          <a:p>
            <a:pPr lvl="0"/>
            <a:r>
              <a:rPr lang="es-ES_tradnl" sz="1600" dirty="0"/>
              <a:t>La Dirección de Vinculación, según sea el caso, revisará la propuesta del Convenio solicitado o de un contrato de prestación de servicios científicos y tecnológicos. </a:t>
            </a:r>
          </a:p>
          <a:p>
            <a:pPr lvl="0"/>
            <a:r>
              <a:rPr lang="es-ES_tradnl" sz="1600" dirty="0"/>
              <a:t>La Dirección de Vinculación remitirá el Convenio de colaboración o el contrato de prestación de servicios científicos o tecnológicos al asesor Jurídico para su revisión y se encargará de  recabar las firmas correspondientes, una vez aprobado el instrumento.</a:t>
            </a:r>
          </a:p>
          <a:p>
            <a:pPr lvl="0"/>
            <a:r>
              <a:rPr lang="es-ES_tradnl" sz="1600" dirty="0"/>
              <a:t>La </a:t>
            </a:r>
            <a:r>
              <a:rPr lang="es-ES_tradnl" sz="1600" dirty="0" err="1"/>
              <a:t>LIc.</a:t>
            </a:r>
            <a:r>
              <a:rPr lang="es-ES_tradnl" sz="1600" dirty="0"/>
              <a:t> Rosario Domínguez </a:t>
            </a:r>
            <a:r>
              <a:rPr lang="es-ES_tradnl" sz="1600" dirty="0" err="1"/>
              <a:t>Oceguera</a:t>
            </a:r>
            <a:r>
              <a:rPr lang="es-ES_tradnl" sz="1600" dirty="0"/>
              <a:t> será la responsable del seguimiento  del proceso de revisión de los Convenios y de los contratos de prestación de servicios científicos o tecnológicos</a:t>
            </a:r>
            <a:r>
              <a:rPr lang="es-ES_tradnl" sz="1600" dirty="0" smtClean="0"/>
              <a:t>.</a:t>
            </a:r>
          </a:p>
          <a:p>
            <a:r>
              <a:rPr lang="es-ES_tradnl" sz="1600" dirty="0"/>
              <a:t>La Dirección General autorizará los convenios de colaboración académica que el personal de la institución establezca; mientras que la Dirección de Administración hará lo propio con los contratos por servicios científicos y tecnológicos que dicho personal gestione</a:t>
            </a:r>
            <a:r>
              <a:rPr lang="es-ES_tradnl" sz="1600" dirty="0" smtClean="0"/>
              <a:t>.</a:t>
            </a:r>
            <a:endParaRPr lang="es-ES_tradnl" sz="1600" dirty="0"/>
          </a:p>
        </p:txBody>
      </p:sp>
    </p:spTree>
    <p:extLst>
      <p:ext uri="{BB962C8B-B14F-4D97-AF65-F5344CB8AC3E}">
        <p14:creationId xmlns:p14="http://schemas.microsoft.com/office/powerpoint/2010/main" val="239650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69304" y="1418288"/>
            <a:ext cx="1883556" cy="51519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69304" y="718828"/>
            <a:ext cx="1883556" cy="60537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Grupos </a:t>
            </a:r>
            <a:r>
              <a:rPr lang="es-ES" dirty="0">
                <a:solidFill>
                  <a:schemeClr val="tx1"/>
                </a:solidFill>
              </a:rPr>
              <a:t>d</a:t>
            </a:r>
            <a:r>
              <a:rPr lang="es-ES" dirty="0" smtClean="0">
                <a:solidFill>
                  <a:schemeClr val="tx1"/>
                </a:solidFill>
              </a:rPr>
              <a:t>e investigación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391696" y="194117"/>
            <a:ext cx="82968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400" b="1" dirty="0"/>
              <a:t>Gestión, elaboración y firma de </a:t>
            </a:r>
            <a:r>
              <a:rPr lang="es-ES_tradnl" sz="2400" b="1" dirty="0" smtClean="0"/>
              <a:t>convenios en  </a:t>
            </a:r>
            <a:r>
              <a:rPr lang="es-ES_tradnl" sz="2400" b="1" dirty="0"/>
              <a:t>ECOSUR</a:t>
            </a:r>
            <a:r>
              <a:rPr lang="es-ES_tradnl" sz="2400" b="1" dirty="0" smtClean="0">
                <a:effectLst/>
              </a:rPr>
              <a:t> </a:t>
            </a:r>
            <a:endParaRPr lang="es-ES" sz="2400" b="1" dirty="0"/>
          </a:p>
        </p:txBody>
      </p:sp>
      <p:sp>
        <p:nvSpPr>
          <p:cNvPr id="15" name="Rectángulo 14"/>
          <p:cNvSpPr/>
          <p:nvPr/>
        </p:nvSpPr>
        <p:spPr>
          <a:xfrm>
            <a:off x="2112892" y="1418001"/>
            <a:ext cx="1737041" cy="51519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2128286" y="734221"/>
            <a:ext cx="1737041" cy="60537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>
                <a:solidFill>
                  <a:schemeClr val="tx1"/>
                </a:solidFill>
              </a:rPr>
              <a:t>Coordinación de </a:t>
            </a:r>
            <a:r>
              <a:rPr lang="es-ES_tradnl" dirty="0" smtClean="0">
                <a:solidFill>
                  <a:schemeClr val="tx1"/>
                </a:solidFill>
              </a:rPr>
              <a:t>Vinculación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3909458" y="1417717"/>
            <a:ext cx="1669167" cy="51519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3898680" y="734509"/>
            <a:ext cx="1669167" cy="60537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>
                <a:solidFill>
                  <a:schemeClr val="tx1"/>
                </a:solidFill>
              </a:rPr>
              <a:t>Dirección de Vinculación</a:t>
            </a:r>
            <a:r>
              <a:rPr lang="es-ES_tradnl" dirty="0" smtClean="0">
                <a:solidFill>
                  <a:schemeClr val="tx1"/>
                </a:solidFill>
                <a:effectLst/>
              </a:rPr>
              <a:t>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5628981" y="1417845"/>
            <a:ext cx="1669167" cy="51519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5641810" y="733591"/>
            <a:ext cx="1617851" cy="60537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>
                <a:solidFill>
                  <a:schemeClr val="tx1"/>
                </a:solidFill>
              </a:rPr>
              <a:t>Dirección de Administración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1" name="Rectángulo redondeado 20"/>
          <p:cNvSpPr/>
          <p:nvPr/>
        </p:nvSpPr>
        <p:spPr>
          <a:xfrm>
            <a:off x="3341548" y="1476657"/>
            <a:ext cx="1485900" cy="80667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ES_tradnl" sz="120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Acompañamiento en la búsqueda de financiadores</a:t>
            </a:r>
          </a:p>
        </p:txBody>
      </p:sp>
      <p:sp>
        <p:nvSpPr>
          <p:cNvPr id="22" name="Rectángulo redondeado 21"/>
          <p:cNvSpPr/>
          <p:nvPr/>
        </p:nvSpPr>
        <p:spPr>
          <a:xfrm>
            <a:off x="379595" y="1475387"/>
            <a:ext cx="1480820" cy="807941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ES_tradnl" sz="1200" dirty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Registro de </a:t>
            </a:r>
            <a:r>
              <a:rPr lang="es-ES_tradnl" sz="1200" dirty="0" smtClean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solicitud de carta de apoyo</a:t>
            </a:r>
            <a:endParaRPr lang="es-ES_tradnl" sz="1200" dirty="0">
              <a:solidFill>
                <a:schemeClr val="tx1"/>
              </a:solidFill>
              <a:effectLst/>
              <a:ea typeface="ＭＳ 明朝"/>
              <a:cs typeface="Times New Roman"/>
            </a:endParaRPr>
          </a:p>
        </p:txBody>
      </p:sp>
      <p:cxnSp>
        <p:nvCxnSpPr>
          <p:cNvPr id="24" name="Conector recto de flecha 23"/>
          <p:cNvCxnSpPr>
            <a:stCxn id="21" idx="1"/>
            <a:endCxn id="22" idx="3"/>
          </p:cNvCxnSpPr>
          <p:nvPr/>
        </p:nvCxnSpPr>
        <p:spPr>
          <a:xfrm flipH="1" flipV="1">
            <a:off x="1860415" y="1879358"/>
            <a:ext cx="1481133" cy="635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ángulo redondeado 24"/>
          <p:cNvSpPr/>
          <p:nvPr/>
        </p:nvSpPr>
        <p:spPr>
          <a:xfrm>
            <a:off x="379595" y="2439564"/>
            <a:ext cx="1480820" cy="510804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ES_tradnl" sz="1200" dirty="0" smtClean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Gestión del financiamiento</a:t>
            </a:r>
            <a:endParaRPr lang="es-ES_tradnl" sz="1200" dirty="0">
              <a:solidFill>
                <a:schemeClr val="tx1"/>
              </a:solidFill>
              <a:effectLst/>
              <a:ea typeface="ＭＳ 明朝"/>
              <a:cs typeface="Times New Roman"/>
            </a:endParaRPr>
          </a:p>
        </p:txBody>
      </p:sp>
      <p:cxnSp>
        <p:nvCxnSpPr>
          <p:cNvPr id="27" name="Conector recto de flecha 26"/>
          <p:cNvCxnSpPr>
            <a:stCxn id="22" idx="2"/>
            <a:endCxn id="25" idx="0"/>
          </p:cNvCxnSpPr>
          <p:nvPr/>
        </p:nvCxnSpPr>
        <p:spPr>
          <a:xfrm>
            <a:off x="1120005" y="2283328"/>
            <a:ext cx="0" cy="156236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ángulo redondeado 28"/>
          <p:cNvSpPr/>
          <p:nvPr/>
        </p:nvSpPr>
        <p:spPr>
          <a:xfrm>
            <a:off x="379595" y="3115873"/>
            <a:ext cx="1480820" cy="9144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ES_tradnl" sz="1200" dirty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Registro de </a:t>
            </a:r>
            <a:r>
              <a:rPr lang="es-ES_tradnl" sz="1200" dirty="0" smtClean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solicitud  de instrumento para formalizar colaboración</a:t>
            </a:r>
            <a:endParaRPr lang="es-ES_tradnl" sz="1200" dirty="0">
              <a:solidFill>
                <a:schemeClr val="tx1"/>
              </a:solidFill>
              <a:effectLst/>
              <a:ea typeface="ＭＳ 明朝"/>
              <a:cs typeface="Times New Roman"/>
            </a:endParaRPr>
          </a:p>
        </p:txBody>
      </p:sp>
      <p:cxnSp>
        <p:nvCxnSpPr>
          <p:cNvPr id="31" name="Conector recto de flecha 30"/>
          <p:cNvCxnSpPr>
            <a:endCxn id="29" idx="0"/>
          </p:cNvCxnSpPr>
          <p:nvPr/>
        </p:nvCxnSpPr>
        <p:spPr>
          <a:xfrm>
            <a:off x="1120005" y="2960772"/>
            <a:ext cx="0" cy="155101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ángulo redondeado 34"/>
          <p:cNvSpPr/>
          <p:nvPr/>
        </p:nvSpPr>
        <p:spPr>
          <a:xfrm>
            <a:off x="2404714" y="2633013"/>
            <a:ext cx="1316773" cy="8209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ES_tradnl" sz="1200" dirty="0" smtClean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Elaboración y/o </a:t>
            </a:r>
            <a:r>
              <a:rPr lang="es-ES_tradnl" sz="1200" dirty="0">
                <a:solidFill>
                  <a:schemeClr val="tx1"/>
                </a:solidFill>
                <a:ea typeface="ＭＳ 明朝"/>
                <a:cs typeface="Times New Roman"/>
              </a:rPr>
              <a:t>r</a:t>
            </a:r>
            <a:r>
              <a:rPr lang="es-ES_tradnl" sz="1200" dirty="0" smtClean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evisión de borrador del instrumento</a:t>
            </a:r>
            <a:endParaRPr lang="es-ES_tradnl" sz="1200" dirty="0">
              <a:solidFill>
                <a:schemeClr val="tx1"/>
              </a:solidFill>
              <a:effectLst/>
              <a:ea typeface="ＭＳ 明朝"/>
              <a:cs typeface="Times New Roman"/>
            </a:endParaRPr>
          </a:p>
        </p:txBody>
      </p:sp>
      <p:sp>
        <p:nvSpPr>
          <p:cNvPr id="38" name="Rectángulo redondeado 37"/>
          <p:cNvSpPr/>
          <p:nvPr/>
        </p:nvSpPr>
        <p:spPr>
          <a:xfrm>
            <a:off x="4146979" y="3453965"/>
            <a:ext cx="1164302" cy="803227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ES_tradnl" sz="1200" dirty="0" smtClean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Revisar la versión </a:t>
            </a:r>
            <a:r>
              <a:rPr lang="es-ES_tradnl" sz="1200" dirty="0" smtClean="0">
                <a:solidFill>
                  <a:schemeClr val="tx1"/>
                </a:solidFill>
                <a:ea typeface="ＭＳ 明朝"/>
                <a:cs typeface="Times New Roman"/>
              </a:rPr>
              <a:t>completa </a:t>
            </a:r>
            <a:r>
              <a:rPr lang="es-ES_tradnl" sz="1200" dirty="0" smtClean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del </a:t>
            </a:r>
            <a:r>
              <a:rPr lang="es-ES_tradnl" sz="1200" dirty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Instrumento </a:t>
            </a:r>
          </a:p>
        </p:txBody>
      </p:sp>
      <p:sp>
        <p:nvSpPr>
          <p:cNvPr id="41" name="Rectángulo redondeado 40"/>
          <p:cNvSpPr/>
          <p:nvPr/>
        </p:nvSpPr>
        <p:spPr>
          <a:xfrm>
            <a:off x="5863564" y="4170600"/>
            <a:ext cx="1316773" cy="67826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ES_tradnl" sz="120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Revisión Legal del Instrumento </a:t>
            </a:r>
          </a:p>
        </p:txBody>
      </p:sp>
      <p:sp>
        <p:nvSpPr>
          <p:cNvPr id="44" name="Rectángulo redondeado 43"/>
          <p:cNvSpPr/>
          <p:nvPr/>
        </p:nvSpPr>
        <p:spPr>
          <a:xfrm>
            <a:off x="379595" y="5065781"/>
            <a:ext cx="1480820" cy="64253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ES_tradnl" sz="1200" dirty="0" smtClean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Revisión del instrumento por contraparte</a:t>
            </a:r>
            <a:endParaRPr lang="es-ES_tradnl" sz="1200" dirty="0">
              <a:solidFill>
                <a:schemeClr val="tx1"/>
              </a:solidFill>
              <a:effectLst/>
              <a:ea typeface="ＭＳ 明朝"/>
              <a:cs typeface="Times New Roman"/>
            </a:endParaRPr>
          </a:p>
        </p:txBody>
      </p:sp>
      <p:sp>
        <p:nvSpPr>
          <p:cNvPr id="47" name="Rectángulo redondeado 46"/>
          <p:cNvSpPr/>
          <p:nvPr/>
        </p:nvSpPr>
        <p:spPr>
          <a:xfrm>
            <a:off x="4108492" y="5014465"/>
            <a:ext cx="1312271" cy="757979"/>
          </a:xfrm>
          <a:prstGeom prst="roundRect">
            <a:avLst/>
          </a:prstGeom>
          <a:solidFill>
            <a:srgbClr val="C3D69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ES_tradnl" sz="1200" dirty="0" smtClean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Revisión de comentarios de contraparte</a:t>
            </a:r>
            <a:endParaRPr lang="es-ES_tradnl" sz="1200" dirty="0">
              <a:solidFill>
                <a:schemeClr val="tx1"/>
              </a:solidFill>
              <a:effectLst/>
              <a:ea typeface="ＭＳ 明朝"/>
              <a:cs typeface="Times New Roman"/>
            </a:endParaRPr>
          </a:p>
        </p:txBody>
      </p:sp>
      <p:sp>
        <p:nvSpPr>
          <p:cNvPr id="33" name="Rectángulo 32"/>
          <p:cNvSpPr/>
          <p:nvPr/>
        </p:nvSpPr>
        <p:spPr>
          <a:xfrm>
            <a:off x="7346543" y="1418288"/>
            <a:ext cx="1669167" cy="51519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9" name="Rectángulo 38"/>
          <p:cNvSpPr/>
          <p:nvPr/>
        </p:nvSpPr>
        <p:spPr>
          <a:xfrm>
            <a:off x="7346543" y="750189"/>
            <a:ext cx="1617851" cy="60537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>
                <a:solidFill>
                  <a:schemeClr val="tx1"/>
                </a:solidFill>
              </a:rPr>
              <a:t>Dirección General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2" name="Rectángulo redondeado 41"/>
          <p:cNvSpPr/>
          <p:nvPr/>
        </p:nvSpPr>
        <p:spPr>
          <a:xfrm>
            <a:off x="7506675" y="5024614"/>
            <a:ext cx="1312271" cy="757979"/>
          </a:xfrm>
          <a:prstGeom prst="roundRect">
            <a:avLst/>
          </a:prstGeom>
          <a:solidFill>
            <a:srgbClr val="C3D69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ES_tradnl" sz="1200" dirty="0" smtClean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Firma de documento</a:t>
            </a:r>
            <a:endParaRPr lang="es-ES_tradnl" sz="1200" dirty="0">
              <a:solidFill>
                <a:schemeClr val="tx1"/>
              </a:solidFill>
              <a:effectLst/>
              <a:ea typeface="ＭＳ 明朝"/>
              <a:cs typeface="Times New Roman"/>
            </a:endParaRPr>
          </a:p>
        </p:txBody>
      </p:sp>
      <p:sp>
        <p:nvSpPr>
          <p:cNvPr id="45" name="Rectángulo redondeado 44"/>
          <p:cNvSpPr/>
          <p:nvPr/>
        </p:nvSpPr>
        <p:spPr>
          <a:xfrm>
            <a:off x="5759381" y="5065848"/>
            <a:ext cx="1316773" cy="67826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ES_tradnl" sz="120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Revisión Legal del Instrumento </a:t>
            </a:r>
          </a:p>
        </p:txBody>
      </p:sp>
      <p:cxnSp>
        <p:nvCxnSpPr>
          <p:cNvPr id="26" name="Conector recto de flecha 25"/>
          <p:cNvCxnSpPr>
            <a:stCxn id="47" idx="3"/>
            <a:endCxn id="45" idx="1"/>
          </p:cNvCxnSpPr>
          <p:nvPr/>
        </p:nvCxnSpPr>
        <p:spPr>
          <a:xfrm>
            <a:off x="5420763" y="5393455"/>
            <a:ext cx="338618" cy="11524"/>
          </a:xfrm>
          <a:prstGeom prst="straightConnector1">
            <a:avLst/>
          </a:prstGeom>
          <a:ln>
            <a:solidFill>
              <a:srgbClr val="660066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ctángulo redondeado 51"/>
          <p:cNvSpPr/>
          <p:nvPr/>
        </p:nvSpPr>
        <p:spPr>
          <a:xfrm>
            <a:off x="4108492" y="5990528"/>
            <a:ext cx="1312271" cy="609958"/>
          </a:xfrm>
          <a:prstGeom prst="roundRect">
            <a:avLst/>
          </a:prstGeom>
          <a:solidFill>
            <a:srgbClr val="C3D69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ES_tradnl" sz="1200" dirty="0" smtClean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Captura de documento en base de datos</a:t>
            </a:r>
            <a:endParaRPr lang="es-ES_tradnl" sz="1200" dirty="0">
              <a:solidFill>
                <a:schemeClr val="tx1"/>
              </a:solidFill>
              <a:effectLst/>
              <a:ea typeface="ＭＳ 明朝"/>
              <a:cs typeface="Times New Roman"/>
            </a:endParaRPr>
          </a:p>
        </p:txBody>
      </p:sp>
      <p:cxnSp>
        <p:nvCxnSpPr>
          <p:cNvPr id="54" name="Conector angular 53"/>
          <p:cNvCxnSpPr>
            <a:stCxn id="42" idx="2"/>
            <a:endCxn id="52" idx="3"/>
          </p:cNvCxnSpPr>
          <p:nvPr/>
        </p:nvCxnSpPr>
        <p:spPr>
          <a:xfrm rot="5400000">
            <a:off x="6535330" y="4668026"/>
            <a:ext cx="512914" cy="2742048"/>
          </a:xfrm>
          <a:prstGeom prst="bentConnector2">
            <a:avLst/>
          </a:prstGeom>
          <a:ln>
            <a:solidFill>
              <a:srgbClr val="660066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ángulo redondeado 39"/>
          <p:cNvSpPr/>
          <p:nvPr/>
        </p:nvSpPr>
        <p:spPr>
          <a:xfrm>
            <a:off x="2391614" y="3969392"/>
            <a:ext cx="1370317" cy="879469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ES_tradnl" sz="1200" dirty="0" smtClean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Comunicación con contraparte para adecuaciones a instrumento</a:t>
            </a:r>
            <a:endParaRPr lang="es-ES_tradnl" sz="1200" dirty="0">
              <a:solidFill>
                <a:schemeClr val="tx1"/>
              </a:solidFill>
              <a:effectLst/>
              <a:ea typeface="ＭＳ 明朝"/>
              <a:cs typeface="Times New Roman"/>
            </a:endParaRPr>
          </a:p>
        </p:txBody>
      </p:sp>
      <p:cxnSp>
        <p:nvCxnSpPr>
          <p:cNvPr id="28" name="Conector angular 27"/>
          <p:cNvCxnSpPr>
            <a:stCxn id="40" idx="1"/>
            <a:endCxn id="44" idx="0"/>
          </p:cNvCxnSpPr>
          <p:nvPr/>
        </p:nvCxnSpPr>
        <p:spPr>
          <a:xfrm rot="10800000" flipV="1">
            <a:off x="1120006" y="4409127"/>
            <a:ext cx="1271609" cy="656654"/>
          </a:xfrm>
          <a:prstGeom prst="bentConnector2">
            <a:avLst/>
          </a:prstGeom>
          <a:ln>
            <a:solidFill>
              <a:srgbClr val="660066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cto de flecha 58"/>
          <p:cNvCxnSpPr>
            <a:stCxn id="47" idx="2"/>
            <a:endCxn id="52" idx="0"/>
          </p:cNvCxnSpPr>
          <p:nvPr/>
        </p:nvCxnSpPr>
        <p:spPr>
          <a:xfrm>
            <a:off x="4764628" y="5772444"/>
            <a:ext cx="0" cy="218084"/>
          </a:xfrm>
          <a:prstGeom prst="straightConnector1">
            <a:avLst/>
          </a:prstGeom>
          <a:ln>
            <a:solidFill>
              <a:srgbClr val="660066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ángulo redondeado 45"/>
          <p:cNvSpPr/>
          <p:nvPr/>
        </p:nvSpPr>
        <p:spPr>
          <a:xfrm>
            <a:off x="5798241" y="1975961"/>
            <a:ext cx="1316773" cy="147264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ES_tradnl" sz="1200" dirty="0" smtClean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Asesoría de personal especializado en lengua extranjera y marcos jurídicos internacionales</a:t>
            </a:r>
            <a:endParaRPr lang="es-ES_tradnl" sz="1200" dirty="0">
              <a:solidFill>
                <a:schemeClr val="tx1"/>
              </a:solidFill>
              <a:effectLst/>
              <a:ea typeface="ＭＳ 明朝"/>
              <a:cs typeface="Times New Roman"/>
            </a:endParaRPr>
          </a:p>
        </p:txBody>
      </p:sp>
      <p:cxnSp>
        <p:nvCxnSpPr>
          <p:cNvPr id="3" name="Conector recto de flecha 2"/>
          <p:cNvCxnSpPr/>
          <p:nvPr/>
        </p:nvCxnSpPr>
        <p:spPr>
          <a:xfrm flipH="1">
            <a:off x="6761010" y="3453965"/>
            <a:ext cx="1" cy="721999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ector angular 56"/>
          <p:cNvCxnSpPr>
            <a:stCxn id="41" idx="1"/>
            <a:endCxn id="44" idx="3"/>
          </p:cNvCxnSpPr>
          <p:nvPr/>
        </p:nvCxnSpPr>
        <p:spPr>
          <a:xfrm rot="10800000" flipV="1">
            <a:off x="1860416" y="4509730"/>
            <a:ext cx="4003149" cy="877315"/>
          </a:xfrm>
          <a:prstGeom prst="bentConnector3">
            <a:avLst>
              <a:gd name="adj1" fmla="val 48134"/>
            </a:avLst>
          </a:prstGeom>
          <a:ln>
            <a:solidFill>
              <a:srgbClr val="660066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de flecha 63"/>
          <p:cNvCxnSpPr/>
          <p:nvPr/>
        </p:nvCxnSpPr>
        <p:spPr>
          <a:xfrm flipV="1">
            <a:off x="3122706" y="4848862"/>
            <a:ext cx="1" cy="544593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Conector angular 68"/>
          <p:cNvCxnSpPr>
            <a:stCxn id="29" idx="3"/>
            <a:endCxn id="38" idx="1"/>
          </p:cNvCxnSpPr>
          <p:nvPr/>
        </p:nvCxnSpPr>
        <p:spPr>
          <a:xfrm>
            <a:off x="1860415" y="3573073"/>
            <a:ext cx="2286564" cy="282506"/>
          </a:xfrm>
          <a:prstGeom prst="bentConnector3">
            <a:avLst>
              <a:gd name="adj1" fmla="val 50000"/>
            </a:avLst>
          </a:prstGeom>
          <a:ln>
            <a:solidFill>
              <a:srgbClr val="660066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de flecha 71"/>
          <p:cNvCxnSpPr/>
          <p:nvPr/>
        </p:nvCxnSpPr>
        <p:spPr>
          <a:xfrm>
            <a:off x="3341548" y="3448601"/>
            <a:ext cx="0" cy="406978"/>
          </a:xfrm>
          <a:prstGeom prst="straightConnector1">
            <a:avLst/>
          </a:prstGeom>
          <a:ln>
            <a:solidFill>
              <a:srgbClr val="660066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Conector angular 78"/>
          <p:cNvCxnSpPr>
            <a:stCxn id="44" idx="2"/>
          </p:cNvCxnSpPr>
          <p:nvPr/>
        </p:nvCxnSpPr>
        <p:spPr>
          <a:xfrm rot="5400000" flipH="1" flipV="1">
            <a:off x="2539151" y="4138971"/>
            <a:ext cx="150193" cy="2988487"/>
          </a:xfrm>
          <a:prstGeom prst="bentConnector4">
            <a:avLst>
              <a:gd name="adj1" fmla="val -152204"/>
              <a:gd name="adj2" fmla="val 62388"/>
            </a:avLst>
          </a:prstGeom>
          <a:ln>
            <a:solidFill>
              <a:srgbClr val="660066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Conector angular 83"/>
          <p:cNvCxnSpPr>
            <a:endCxn id="41" idx="0"/>
          </p:cNvCxnSpPr>
          <p:nvPr/>
        </p:nvCxnSpPr>
        <p:spPr>
          <a:xfrm>
            <a:off x="5311281" y="3692618"/>
            <a:ext cx="1210670" cy="477982"/>
          </a:xfrm>
          <a:prstGeom prst="bentConnector2">
            <a:avLst/>
          </a:prstGeom>
          <a:ln>
            <a:solidFill>
              <a:srgbClr val="660066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ángulo redondeado 42"/>
          <p:cNvSpPr/>
          <p:nvPr/>
        </p:nvSpPr>
        <p:spPr>
          <a:xfrm>
            <a:off x="5798241" y="5842507"/>
            <a:ext cx="1312271" cy="757979"/>
          </a:xfrm>
          <a:prstGeom prst="roundRect">
            <a:avLst/>
          </a:prstGeom>
          <a:solidFill>
            <a:srgbClr val="C3D69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ES_tradnl" sz="1200" dirty="0" smtClean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Firma de documento</a:t>
            </a:r>
            <a:endParaRPr lang="es-ES_tradnl" sz="1200" dirty="0">
              <a:solidFill>
                <a:schemeClr val="tx1"/>
              </a:solidFill>
              <a:effectLst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5294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Solicitudes recibidas</a:t>
            </a:r>
            <a:endParaRPr lang="es-E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984336"/>
              </p:ext>
            </p:extLst>
          </p:nvPr>
        </p:nvGraphicFramePr>
        <p:xfrm>
          <a:off x="1" y="1468951"/>
          <a:ext cx="9039410" cy="3657600"/>
        </p:xfrm>
        <a:graphic>
          <a:graphicData uri="http://schemas.openxmlformats.org/drawingml/2006/table">
            <a:tbl>
              <a:tblPr/>
              <a:tblGrid>
                <a:gridCol w="1628587"/>
                <a:gridCol w="1210236"/>
                <a:gridCol w="1105647"/>
                <a:gridCol w="1449294"/>
                <a:gridCol w="1135529"/>
                <a:gridCol w="1464843"/>
                <a:gridCol w="1045274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Área</a:t>
                      </a:r>
                      <a:endParaRPr lang="es-ES" sz="2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6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Campeche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6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Chetumal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6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San Cristóbal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6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Tapachula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6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Villahermosa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6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general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6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DASA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DCB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DCS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DESEA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DSyC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general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Porcentaje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13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151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847651"/>
            <a:ext cx="8229600" cy="1143000"/>
          </a:xfrm>
          <a:solidFill>
            <a:srgbClr val="66006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b="1" dirty="0">
                <a:solidFill>
                  <a:schemeClr val="bg1"/>
                </a:solidFill>
              </a:rPr>
              <a:t>DIRECCIÓN GENERAL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4198471"/>
            <a:ext cx="8229600" cy="2281382"/>
          </a:xfrm>
        </p:spPr>
        <p:txBody>
          <a:bodyPr>
            <a:normAutofit fontScale="77500" lnSpcReduction="20000"/>
          </a:bodyPr>
          <a:lstStyle/>
          <a:p>
            <a:r>
              <a:rPr lang="es-ES_tradnl" dirty="0" smtClean="0"/>
              <a:t>Autorizar</a:t>
            </a:r>
            <a:r>
              <a:rPr lang="es-ES_tradnl" dirty="0"/>
              <a:t>, mediante firma, los Convenios Generales, obligando a ECOSUR en los términos del Instrumento propuesto. </a:t>
            </a:r>
          </a:p>
          <a:p>
            <a:pPr lvl="0"/>
            <a:r>
              <a:rPr lang="es-ES_tradnl" dirty="0"/>
              <a:t>Presidir los actos protocolarios de firma de aquellos convenios que demanden su presencia</a:t>
            </a:r>
            <a:r>
              <a:rPr lang="es-ES_tradnl" dirty="0" smtClean="0"/>
              <a:t>.</a:t>
            </a:r>
          </a:p>
          <a:p>
            <a:r>
              <a:rPr lang="es-ES_tradnl" dirty="0">
                <a:latin typeface="Arial"/>
                <a:cs typeface="Arial"/>
              </a:rPr>
              <a:t>Custodiar el documento original de cada </a:t>
            </a:r>
            <a:r>
              <a:rPr lang="es-ES_tradnl" dirty="0" smtClean="0">
                <a:latin typeface="Arial"/>
                <a:cs typeface="Arial"/>
              </a:rPr>
              <a:t>instrumento</a:t>
            </a:r>
            <a:endParaRPr lang="es-ES_tradnl" dirty="0">
              <a:latin typeface="Arial"/>
              <a:cs typeface="Arial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722313" y="429353"/>
            <a:ext cx="7772400" cy="2179239"/>
          </a:xfrm>
          <a:prstGeom prst="rect">
            <a:avLst/>
          </a:prstGeom>
          <a:solidFill>
            <a:srgbClr val="C0504D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4800" b="1" dirty="0" smtClean="0"/>
              <a:t>OPERACIÓN Y ADMINISTRACIÓN DE LOS CONVENIOS</a:t>
            </a:r>
            <a:endParaRPr lang="es-ES" sz="4800" b="1" dirty="0"/>
          </a:p>
        </p:txBody>
      </p:sp>
    </p:spTree>
    <p:extLst>
      <p:ext uri="{BB962C8B-B14F-4D97-AF65-F5344CB8AC3E}">
        <p14:creationId xmlns:p14="http://schemas.microsoft.com/office/powerpoint/2010/main" val="381414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66006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b="1" dirty="0">
                <a:solidFill>
                  <a:schemeClr val="bg1"/>
                </a:solidFill>
              </a:rPr>
              <a:t>DIRECCIÓN DE VINCULACIÓN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374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s-ES_tradnl" sz="4200" dirty="0" smtClean="0">
                <a:latin typeface="Arial"/>
                <a:cs typeface="Arial"/>
              </a:rPr>
              <a:t>Analizar </a:t>
            </a:r>
            <a:r>
              <a:rPr lang="es-ES_tradnl" sz="4200" dirty="0">
                <a:latin typeface="Arial"/>
                <a:cs typeface="Arial"/>
              </a:rPr>
              <a:t>las propuestas de Convenios turnadas por la </a:t>
            </a:r>
            <a:r>
              <a:rPr lang="es-ES_tradnl" sz="4200" dirty="0" smtClean="0">
                <a:latin typeface="Arial"/>
                <a:cs typeface="Arial"/>
              </a:rPr>
              <a:t>contraparte.</a:t>
            </a:r>
          </a:p>
          <a:p>
            <a:pPr lvl="0"/>
            <a:r>
              <a:rPr lang="es-ES_tradnl" sz="4200" dirty="0" smtClean="0">
                <a:latin typeface="Arial"/>
                <a:cs typeface="Arial"/>
              </a:rPr>
              <a:t>Turnar </a:t>
            </a:r>
            <a:r>
              <a:rPr lang="es-ES_tradnl" sz="4200" dirty="0">
                <a:latin typeface="Arial"/>
                <a:cs typeface="Arial"/>
              </a:rPr>
              <a:t>al Jurídico y a las instancias competentes el documento para su </a:t>
            </a:r>
            <a:r>
              <a:rPr lang="es-ES_tradnl" sz="4200" dirty="0" smtClean="0">
                <a:latin typeface="Arial"/>
                <a:cs typeface="Arial"/>
              </a:rPr>
              <a:t>revisión jurídica.</a:t>
            </a:r>
            <a:endParaRPr lang="es-ES_tradnl" sz="4200" dirty="0">
              <a:latin typeface="Arial"/>
              <a:cs typeface="Arial"/>
            </a:endParaRPr>
          </a:p>
          <a:p>
            <a:pPr lvl="0"/>
            <a:r>
              <a:rPr lang="es-ES_tradnl" sz="4200" dirty="0">
                <a:latin typeface="Arial"/>
                <a:cs typeface="Arial"/>
              </a:rPr>
              <a:t>A</a:t>
            </a:r>
            <a:r>
              <a:rPr lang="es-ES_tradnl" sz="4200" dirty="0" smtClean="0">
                <a:latin typeface="Arial"/>
                <a:cs typeface="Arial"/>
              </a:rPr>
              <a:t>probar </a:t>
            </a:r>
            <a:r>
              <a:rPr lang="es-ES_tradnl" sz="4200" dirty="0">
                <a:latin typeface="Arial"/>
                <a:cs typeface="Arial"/>
              </a:rPr>
              <a:t>el documento definitivo</a:t>
            </a:r>
            <a:r>
              <a:rPr lang="es-ES_tradnl" sz="4200" dirty="0" smtClean="0">
                <a:latin typeface="Arial"/>
                <a:cs typeface="Arial"/>
              </a:rPr>
              <a:t>.</a:t>
            </a:r>
          </a:p>
          <a:p>
            <a:pPr lvl="0"/>
            <a:r>
              <a:rPr lang="es-ES_tradnl" sz="4200" dirty="0" smtClean="0">
                <a:latin typeface="Arial"/>
                <a:cs typeface="Arial"/>
              </a:rPr>
              <a:t>Enviar a firma de la Dirección General o de la Dirección de Administración según sea el caso el instrumento.</a:t>
            </a:r>
            <a:endParaRPr lang="es-ES_tradnl" sz="4200" dirty="0">
              <a:latin typeface="Arial"/>
              <a:cs typeface="Arial"/>
            </a:endParaRPr>
          </a:p>
          <a:p>
            <a:pPr lvl="0"/>
            <a:r>
              <a:rPr lang="es-ES_tradnl" sz="4200" dirty="0" smtClean="0">
                <a:latin typeface="Arial"/>
                <a:cs typeface="Arial"/>
              </a:rPr>
              <a:t>Difundir </a:t>
            </a:r>
            <a:r>
              <a:rPr lang="es-ES_tradnl" sz="4200" dirty="0">
                <a:latin typeface="Arial"/>
                <a:cs typeface="Arial"/>
              </a:rPr>
              <a:t>los Convenios y Acuerdos que se suscriban.</a:t>
            </a:r>
          </a:p>
          <a:p>
            <a:pPr lvl="0"/>
            <a:r>
              <a:rPr lang="es-ES_tradnl" sz="4200" dirty="0">
                <a:latin typeface="Arial"/>
                <a:cs typeface="Arial"/>
              </a:rPr>
              <a:t>Dar seguimiento y evaluar conjuntamente con el(los) Responsable(s) Operativo(s) y la(s) dependencia(s) involucrada(s), las actividades y responsabilidades emanadas de un Convenio para proceder a la renovación, modificación, rescisión o conclusión normal de los compromisos.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058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61377"/>
            <a:ext cx="8229600" cy="752428"/>
          </a:xfrm>
          <a:solidFill>
            <a:srgbClr val="660066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s-ES_tradnl" b="1" dirty="0">
                <a:solidFill>
                  <a:schemeClr val="bg1"/>
                </a:solidFill>
              </a:rPr>
              <a:t>DIRECCIÓN DE </a:t>
            </a:r>
            <a:r>
              <a:rPr lang="es-ES_tradnl" b="1" dirty="0" smtClean="0">
                <a:solidFill>
                  <a:schemeClr val="bg1"/>
                </a:solidFill>
              </a:rPr>
              <a:t>ADMINISTRACIÓN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027066"/>
            <a:ext cx="8229600" cy="166773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s-ES_tradnl" dirty="0"/>
          </a:p>
          <a:p>
            <a:pPr lvl="0"/>
            <a:r>
              <a:rPr lang="es-ES_tradnl" dirty="0"/>
              <a:t>Autorizar los Convenios y/o Acuerdos que impliquen compromisos relativos a infraestructura.</a:t>
            </a:r>
          </a:p>
          <a:p>
            <a:pPr lvl="0"/>
            <a:r>
              <a:rPr lang="es-ES_tradnl" dirty="0"/>
              <a:t>Autorizar </a:t>
            </a:r>
            <a:r>
              <a:rPr lang="es-ES_tradnl" dirty="0" smtClean="0"/>
              <a:t>Contratos o Acuerdos que involucren la prestación de servicios.</a:t>
            </a:r>
            <a:endParaRPr lang="es-ES_tradnl" dirty="0"/>
          </a:p>
          <a:p>
            <a:endParaRPr lang="es-E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609600" y="3806732"/>
            <a:ext cx="8229600" cy="16677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ES_tradnl" dirty="0" smtClean="0"/>
              <a:t>Analizar </a:t>
            </a:r>
            <a:r>
              <a:rPr lang="es-ES_tradnl" dirty="0"/>
              <a:t>y dar el Visto Bueno a todos los Convenios de ECOSUR.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57200" y="2730570"/>
            <a:ext cx="8229600" cy="1143000"/>
          </a:xfrm>
          <a:prstGeom prst="rect">
            <a:avLst/>
          </a:prstGeom>
          <a:solidFill>
            <a:srgbClr val="660066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3600" dirty="0"/>
              <a:t>ASESOR JURÍDICO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124008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9176"/>
            <a:ext cx="8229600" cy="747059"/>
          </a:xfrm>
          <a:solidFill>
            <a:srgbClr val="660066"/>
          </a:solidFill>
        </p:spPr>
        <p:txBody>
          <a:bodyPr>
            <a:normAutofit fontScale="90000"/>
          </a:bodyPr>
          <a:lstStyle/>
          <a:p>
            <a:r>
              <a:rPr lang="es-ES_tradnl" b="1" dirty="0">
                <a:solidFill>
                  <a:schemeClr val="bg1"/>
                </a:solidFill>
              </a:rPr>
              <a:t>COORDINACIONES DE </a:t>
            </a:r>
            <a:r>
              <a:rPr lang="es-ES_tradnl" b="1" dirty="0" smtClean="0">
                <a:solidFill>
                  <a:schemeClr val="bg1"/>
                </a:solidFill>
              </a:rPr>
              <a:t>VINCULACIÓN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739165"/>
            <a:ext cx="8229600" cy="134452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s-ES_tradnl" dirty="0"/>
          </a:p>
          <a:p>
            <a:r>
              <a:rPr lang="es-ES_tradnl" dirty="0"/>
              <a:t> </a:t>
            </a:r>
            <a:r>
              <a:rPr lang="es-ES_tradnl" dirty="0" smtClean="0"/>
              <a:t>Recibir </a:t>
            </a:r>
            <a:r>
              <a:rPr lang="es-ES_tradnl" dirty="0"/>
              <a:t>solicitudes de elaboración de Convenios o bien propuestas de </a:t>
            </a:r>
            <a:r>
              <a:rPr lang="es-ES_tradnl" dirty="0" smtClean="0"/>
              <a:t>Convenios</a:t>
            </a:r>
            <a:endParaRPr lang="es-ES_tradnl" dirty="0"/>
          </a:p>
          <a:p>
            <a:pPr lvl="0"/>
            <a:r>
              <a:rPr lang="es-ES_tradnl" dirty="0">
                <a:latin typeface="Arial"/>
                <a:cs typeface="Arial"/>
              </a:rPr>
              <a:t>Elaborar la propuestas iniciales de Convenios</a:t>
            </a:r>
            <a:r>
              <a:rPr lang="es-ES_tradnl" dirty="0" smtClean="0">
                <a:latin typeface="Arial"/>
                <a:cs typeface="Arial"/>
              </a:rPr>
              <a:t>.</a:t>
            </a:r>
            <a:endParaRPr lang="es-ES_tradnl" dirty="0"/>
          </a:p>
          <a:p>
            <a:pPr lvl="0"/>
            <a:r>
              <a:rPr lang="es-ES_tradnl" dirty="0" smtClean="0"/>
              <a:t>Turnar </a:t>
            </a:r>
            <a:r>
              <a:rPr lang="es-ES_tradnl" dirty="0"/>
              <a:t>solicitud, propuestas e información preliminar a la Dirección De </a:t>
            </a:r>
            <a:r>
              <a:rPr lang="es-ES_tradnl" dirty="0" smtClean="0"/>
              <a:t>Vinculación</a:t>
            </a:r>
          </a:p>
          <a:p>
            <a:pPr lvl="0"/>
            <a:r>
              <a:rPr lang="es-ES_tradnl" dirty="0" smtClean="0"/>
              <a:t>Facilitar la comunicación con la contraparte para la adecuación de los instrumentos de acuerdo a las observaciones hechas por el Área Jurídica.</a:t>
            </a:r>
            <a:endParaRPr lang="es-ES_tradnl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609600" y="2650636"/>
            <a:ext cx="8229600" cy="1774232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dirty="0"/>
              <a:t> </a:t>
            </a:r>
          </a:p>
          <a:p>
            <a:pPr lvl="0"/>
            <a:r>
              <a:rPr lang="es-ES_tradnl" dirty="0"/>
              <a:t>Designar a los Responsables Operativos.</a:t>
            </a:r>
          </a:p>
          <a:p>
            <a:pPr lvl="0"/>
            <a:r>
              <a:rPr lang="es-ES_tradnl" dirty="0"/>
              <a:t>Asignar, en su caso y conforme a presupuesto y procedimientos establecidos, los recursos financieros necesarios para la puesta en práctica de las actividades emanadas de los Convenios.</a:t>
            </a:r>
          </a:p>
          <a:p>
            <a:pPr lvl="0"/>
            <a:r>
              <a:rPr lang="es-ES_tradnl" dirty="0"/>
              <a:t>Participar en el seguimiento y evaluación de las actividades y responsabilidades contempladas en los Convenios de su área.</a:t>
            </a:r>
          </a:p>
          <a:p>
            <a:pPr lvl="0"/>
            <a:r>
              <a:rPr lang="es-ES_tradnl" dirty="0" smtClean="0"/>
              <a:t>Instrumentar </a:t>
            </a:r>
            <a:r>
              <a:rPr lang="es-ES_tradnl" dirty="0"/>
              <a:t>las actividades previstas en el </a:t>
            </a:r>
            <a:r>
              <a:rPr lang="es-ES_tradnl" dirty="0" smtClean="0"/>
              <a:t>Convenio.</a:t>
            </a:r>
            <a:endParaRPr lang="es-ES_tradnl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57200" y="1982444"/>
            <a:ext cx="8229600" cy="930481"/>
          </a:xfrm>
          <a:prstGeom prst="rect">
            <a:avLst/>
          </a:prstGeom>
          <a:solidFill>
            <a:srgbClr val="660066"/>
          </a:solidFill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dirty="0"/>
              <a:t> </a:t>
            </a:r>
          </a:p>
          <a:p>
            <a:r>
              <a:rPr lang="es-ES_tradnl" dirty="0"/>
              <a:t>ÁREA INTERESADA EN EL PROYECTO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87927" y="4459123"/>
            <a:ext cx="8229600" cy="930481"/>
          </a:xfrm>
          <a:prstGeom prst="rect">
            <a:avLst/>
          </a:prstGeom>
          <a:solidFill>
            <a:srgbClr val="660066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dirty="0"/>
              <a:t>RESPONSABLE OPERATIVO</a:t>
            </a:r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609600" y="5541818"/>
            <a:ext cx="8229600" cy="131618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dirty="0"/>
              <a:t> </a:t>
            </a:r>
            <a:r>
              <a:rPr lang="es-ES_tradnl" dirty="0" smtClean="0"/>
              <a:t>Realizar </a:t>
            </a:r>
            <a:r>
              <a:rPr lang="es-ES_tradnl" dirty="0"/>
              <a:t>proyectos acordados.</a:t>
            </a:r>
          </a:p>
          <a:p>
            <a:pPr lvl="0"/>
            <a:r>
              <a:rPr lang="es-ES_tradnl" dirty="0"/>
              <a:t>Elaborar informes y colaborar con la Dirección de Vinculación en el seguimiento y evaluación, y formular propuestas para la continuidad o modificación de las actividades del Convenio o Acuerdo.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857144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1290</TotalTime>
  <Words>645</Words>
  <Application>Microsoft Office PowerPoint</Application>
  <PresentationFormat>Presentación en pantalla (4:3)</PresentationFormat>
  <Paragraphs>155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ＭＳ 明朝</vt:lpstr>
      <vt:lpstr>Arial</vt:lpstr>
      <vt:lpstr>Calibri</vt:lpstr>
      <vt:lpstr>Times New Roman</vt:lpstr>
      <vt:lpstr>Tema de Office</vt:lpstr>
      <vt:lpstr>PROCEDIMIENTO PARA ESTABLECER CONVENIOS DE COLABORACIÓN</vt:lpstr>
      <vt:lpstr>Políticas</vt:lpstr>
      <vt:lpstr>Presentación de PowerPoint</vt:lpstr>
      <vt:lpstr>Solicitudes recibidas</vt:lpstr>
      <vt:lpstr>Presentación de PowerPoint</vt:lpstr>
      <vt:lpstr>DIRECCIÓN GENERAL</vt:lpstr>
      <vt:lpstr>DIRECCIÓN DE VINCULACIÓN</vt:lpstr>
      <vt:lpstr>DIRECCIÓN DE ADMINISTRACIÓN</vt:lpstr>
      <vt:lpstr>COORDINACIONES DE VINCULACIÓN</vt:lpstr>
      <vt:lpstr>Avances</vt:lpstr>
    </vt:vector>
  </TitlesOfParts>
  <Company>ecosur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Cristina Guerrero</dc:creator>
  <cp:lastModifiedBy>Claudia</cp:lastModifiedBy>
  <cp:revision>23</cp:revision>
  <cp:lastPrinted>2015-04-28T14:42:42Z</cp:lastPrinted>
  <dcterms:created xsi:type="dcterms:W3CDTF">2015-04-13T15:41:00Z</dcterms:created>
  <dcterms:modified xsi:type="dcterms:W3CDTF">2015-07-13T15:02:10Z</dcterms:modified>
</cp:coreProperties>
</file>