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69" r:id="rId2"/>
    <p:sldId id="377" r:id="rId3"/>
    <p:sldId id="257" r:id="rId4"/>
    <p:sldId id="286" r:id="rId5"/>
    <p:sldId id="296" r:id="rId6"/>
    <p:sldId id="298" r:id="rId7"/>
    <p:sldId id="297" r:id="rId8"/>
    <p:sldId id="299" r:id="rId9"/>
    <p:sldId id="281" r:id="rId10"/>
    <p:sldId id="285" r:id="rId11"/>
    <p:sldId id="303" r:id="rId12"/>
    <p:sldId id="310" r:id="rId13"/>
    <p:sldId id="403" r:id="rId14"/>
    <p:sldId id="398" r:id="rId15"/>
    <p:sldId id="400" r:id="rId16"/>
    <p:sldId id="380" r:id="rId17"/>
    <p:sldId id="379" r:id="rId18"/>
    <p:sldId id="381" r:id="rId19"/>
    <p:sldId id="382" r:id="rId20"/>
    <p:sldId id="401" r:id="rId21"/>
    <p:sldId id="405" r:id="rId22"/>
    <p:sldId id="404" r:id="rId23"/>
    <p:sldId id="402" r:id="rId24"/>
    <p:sldId id="378" r:id="rId25"/>
    <p:sldId id="407" r:id="rId26"/>
  </p:sldIdLst>
  <p:sldSz cx="9144000" cy="6858000" type="screen4x3"/>
  <p:notesSz cx="70104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1C02"/>
    <a:srgbClr val="0D7D32"/>
    <a:srgbClr val="012BB3"/>
    <a:srgbClr val="0202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9154E2-E8D9-4FE1-A617-50583736C0AD}"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s-MX"/>
        </a:p>
      </dgm:t>
    </dgm:pt>
    <dgm:pt modelId="{C388A175-775C-4086-BEE3-26B90BF5A70D}">
      <dgm:prSet phldrT="[Texto]" custT="1"/>
      <dgm:spPr/>
      <dgm:t>
        <a:bodyPr/>
        <a:lstStyle/>
        <a:p>
          <a:r>
            <a:rPr lang="es-MX" sz="1800" dirty="0" smtClean="0"/>
            <a:t>Acción de Gobierno</a:t>
          </a:r>
          <a:endParaRPr lang="es-MX" sz="1800" dirty="0"/>
        </a:p>
      </dgm:t>
    </dgm:pt>
    <dgm:pt modelId="{C8D69032-3C14-4001-BB46-EF16C2F8A50F}" type="parTrans" cxnId="{7F876002-A373-4648-9BC4-692642F75A49}">
      <dgm:prSet/>
      <dgm:spPr/>
      <dgm:t>
        <a:bodyPr/>
        <a:lstStyle/>
        <a:p>
          <a:endParaRPr lang="es-MX"/>
        </a:p>
      </dgm:t>
    </dgm:pt>
    <dgm:pt modelId="{2D9F3AF6-D183-45DA-8B80-99FE886E8E05}" type="sibTrans" cxnId="{7F876002-A373-4648-9BC4-692642F75A49}">
      <dgm:prSet/>
      <dgm:spPr/>
      <dgm:t>
        <a:bodyPr/>
        <a:lstStyle/>
        <a:p>
          <a:endParaRPr lang="es-MX"/>
        </a:p>
      </dgm:t>
    </dgm:pt>
    <dgm:pt modelId="{9B011468-D8F2-46FC-A581-4406CB1416E6}">
      <dgm:prSet phldrT="[Texto]" custT="1"/>
      <dgm:spPr/>
      <dgm:t>
        <a:bodyPr/>
        <a:lstStyle/>
        <a:p>
          <a:r>
            <a:rPr lang="es-MX" sz="1700" dirty="0" smtClean="0"/>
            <a:t>Selección</a:t>
          </a:r>
        </a:p>
        <a:p>
          <a:r>
            <a:rPr lang="es-MX" sz="1700" dirty="0" smtClean="0"/>
            <a:t>De</a:t>
          </a:r>
        </a:p>
        <a:p>
          <a:r>
            <a:rPr lang="es-MX" sz="1700" dirty="0" smtClean="0"/>
            <a:t>Información</a:t>
          </a:r>
          <a:endParaRPr lang="es-MX" sz="1700" dirty="0"/>
        </a:p>
      </dgm:t>
    </dgm:pt>
    <dgm:pt modelId="{8066EBC0-EFA4-4D65-8D64-3D2BEE7A21AF}" type="parTrans" cxnId="{0CFF1C44-ABB8-4F05-8A45-02D861DA202D}">
      <dgm:prSet/>
      <dgm:spPr/>
      <dgm:t>
        <a:bodyPr/>
        <a:lstStyle/>
        <a:p>
          <a:endParaRPr lang="es-MX"/>
        </a:p>
      </dgm:t>
    </dgm:pt>
    <dgm:pt modelId="{FA2D03D4-CDFE-4DF8-A824-81026AAFEE41}" type="sibTrans" cxnId="{0CFF1C44-ABB8-4F05-8A45-02D861DA202D}">
      <dgm:prSet/>
      <dgm:spPr/>
      <dgm:t>
        <a:bodyPr/>
        <a:lstStyle/>
        <a:p>
          <a:endParaRPr lang="es-MX"/>
        </a:p>
      </dgm:t>
    </dgm:pt>
    <dgm:pt modelId="{427623ED-72B8-4783-A0F7-38DDE332A328}">
      <dgm:prSet phldrT="[Texto]"/>
      <dgm:spPr/>
      <dgm:t>
        <a:bodyPr/>
        <a:lstStyle/>
        <a:p>
          <a:r>
            <a:rPr lang="es-MX" dirty="0" smtClean="0"/>
            <a:t>Publicación / Difusión</a:t>
          </a:r>
          <a:endParaRPr lang="es-MX" dirty="0"/>
        </a:p>
      </dgm:t>
    </dgm:pt>
    <dgm:pt modelId="{1DFDFB01-85E8-4FBC-B913-F0F6E2F8F211}" type="parTrans" cxnId="{BEFEAA64-472B-45C3-8B25-BA2DA989F235}">
      <dgm:prSet/>
      <dgm:spPr/>
      <dgm:t>
        <a:bodyPr/>
        <a:lstStyle/>
        <a:p>
          <a:endParaRPr lang="es-MX"/>
        </a:p>
      </dgm:t>
    </dgm:pt>
    <dgm:pt modelId="{4E3A2731-E5C2-45B7-8A24-F6331E2BED58}" type="sibTrans" cxnId="{BEFEAA64-472B-45C3-8B25-BA2DA989F235}">
      <dgm:prSet/>
      <dgm:spPr/>
      <dgm:t>
        <a:bodyPr/>
        <a:lstStyle/>
        <a:p>
          <a:endParaRPr lang="es-MX"/>
        </a:p>
      </dgm:t>
    </dgm:pt>
    <dgm:pt modelId="{9D8BAC22-A202-42D3-88B5-0FF0DF3F8268}">
      <dgm:prSet phldrT="[Texto]"/>
      <dgm:spPr/>
      <dgm:t>
        <a:bodyPr/>
        <a:lstStyle/>
        <a:p>
          <a:r>
            <a:rPr lang="es-MX" dirty="0" smtClean="0"/>
            <a:t>Toma de decisión</a:t>
          </a:r>
          <a:endParaRPr lang="es-MX" dirty="0"/>
        </a:p>
      </dgm:t>
    </dgm:pt>
    <dgm:pt modelId="{E4697BA2-43D6-4D13-9577-595EFD9E0A42}" type="parTrans" cxnId="{44464542-4C85-4899-9EEC-1346FD2C23CB}">
      <dgm:prSet/>
      <dgm:spPr/>
      <dgm:t>
        <a:bodyPr/>
        <a:lstStyle/>
        <a:p>
          <a:endParaRPr lang="es-MX"/>
        </a:p>
      </dgm:t>
    </dgm:pt>
    <dgm:pt modelId="{6973BCFE-BEC5-47A4-9CDD-AD88C51D60BE}" type="sibTrans" cxnId="{44464542-4C85-4899-9EEC-1346FD2C23CB}">
      <dgm:prSet/>
      <dgm:spPr/>
      <dgm:t>
        <a:bodyPr/>
        <a:lstStyle/>
        <a:p>
          <a:endParaRPr lang="es-MX"/>
        </a:p>
      </dgm:t>
    </dgm:pt>
    <dgm:pt modelId="{17D13EC2-FF31-49FC-925A-31A326A4C7FC}">
      <dgm:prSet phldrT="[Texto]" custT="1"/>
      <dgm:spPr/>
      <dgm:t>
        <a:bodyPr/>
        <a:lstStyle/>
        <a:p>
          <a:r>
            <a:rPr lang="es-MX" sz="2000" dirty="0" smtClean="0"/>
            <a:t>Crisis</a:t>
          </a:r>
          <a:endParaRPr lang="es-MX" sz="2000" dirty="0"/>
        </a:p>
      </dgm:t>
    </dgm:pt>
    <dgm:pt modelId="{2421EBB2-F4D6-4A78-9302-6329E2B05CCA}" type="parTrans" cxnId="{D77C4CE0-B114-4F17-A36A-85FE39D9473E}">
      <dgm:prSet/>
      <dgm:spPr/>
      <dgm:t>
        <a:bodyPr/>
        <a:lstStyle/>
        <a:p>
          <a:endParaRPr lang="es-MX"/>
        </a:p>
      </dgm:t>
    </dgm:pt>
    <dgm:pt modelId="{48895C1F-5CB8-4377-9E6E-A6E4EECD4B13}" type="sibTrans" cxnId="{D77C4CE0-B114-4F17-A36A-85FE39D9473E}">
      <dgm:prSet/>
      <dgm:spPr/>
      <dgm:t>
        <a:bodyPr/>
        <a:lstStyle/>
        <a:p>
          <a:endParaRPr lang="es-MX"/>
        </a:p>
      </dgm:t>
    </dgm:pt>
    <dgm:pt modelId="{F631B3D6-5CA1-47E5-B236-384E93051908}" type="pres">
      <dgm:prSet presAssocID="{AA9154E2-E8D9-4FE1-A617-50583736C0AD}" presName="cycle" presStyleCnt="0">
        <dgm:presLayoutVars>
          <dgm:dir/>
          <dgm:resizeHandles val="exact"/>
        </dgm:presLayoutVars>
      </dgm:prSet>
      <dgm:spPr/>
      <dgm:t>
        <a:bodyPr/>
        <a:lstStyle/>
        <a:p>
          <a:endParaRPr lang="es-MX"/>
        </a:p>
      </dgm:t>
    </dgm:pt>
    <dgm:pt modelId="{228CA2FB-8051-4363-A794-63FD2974A2FB}" type="pres">
      <dgm:prSet presAssocID="{C388A175-775C-4086-BEE3-26B90BF5A70D}" presName="dummy" presStyleCnt="0"/>
      <dgm:spPr/>
    </dgm:pt>
    <dgm:pt modelId="{80253DC2-3182-44AB-8489-B5CDBD326E91}" type="pres">
      <dgm:prSet presAssocID="{C388A175-775C-4086-BEE3-26B90BF5A70D}" presName="node" presStyleLbl="revTx" presStyleIdx="0" presStyleCnt="5">
        <dgm:presLayoutVars>
          <dgm:bulletEnabled val="1"/>
        </dgm:presLayoutVars>
      </dgm:prSet>
      <dgm:spPr/>
      <dgm:t>
        <a:bodyPr/>
        <a:lstStyle/>
        <a:p>
          <a:endParaRPr lang="es-MX"/>
        </a:p>
      </dgm:t>
    </dgm:pt>
    <dgm:pt modelId="{72CCF366-9D9B-4CB3-A349-09EA42A76EBE}" type="pres">
      <dgm:prSet presAssocID="{2D9F3AF6-D183-45DA-8B80-99FE886E8E05}" presName="sibTrans" presStyleLbl="node1" presStyleIdx="0" presStyleCnt="5"/>
      <dgm:spPr/>
      <dgm:t>
        <a:bodyPr/>
        <a:lstStyle/>
        <a:p>
          <a:endParaRPr lang="es-MX"/>
        </a:p>
      </dgm:t>
    </dgm:pt>
    <dgm:pt modelId="{0AE5C0D1-85F8-43AD-A7C7-6DB3FEF3B527}" type="pres">
      <dgm:prSet presAssocID="{9B011468-D8F2-46FC-A581-4406CB1416E6}" presName="dummy" presStyleCnt="0"/>
      <dgm:spPr/>
    </dgm:pt>
    <dgm:pt modelId="{16DAF649-5FBA-4E46-84E0-81D3FDD24917}" type="pres">
      <dgm:prSet presAssocID="{9B011468-D8F2-46FC-A581-4406CB1416E6}" presName="node" presStyleLbl="revTx" presStyleIdx="1" presStyleCnt="5" custScaleX="105739">
        <dgm:presLayoutVars>
          <dgm:bulletEnabled val="1"/>
        </dgm:presLayoutVars>
      </dgm:prSet>
      <dgm:spPr/>
      <dgm:t>
        <a:bodyPr/>
        <a:lstStyle/>
        <a:p>
          <a:endParaRPr lang="es-MX"/>
        </a:p>
      </dgm:t>
    </dgm:pt>
    <dgm:pt modelId="{293EC9BF-5B4F-4ADF-BDF9-E0F42A6E03D8}" type="pres">
      <dgm:prSet presAssocID="{FA2D03D4-CDFE-4DF8-A824-81026AAFEE41}" presName="sibTrans" presStyleLbl="node1" presStyleIdx="1" presStyleCnt="5"/>
      <dgm:spPr/>
      <dgm:t>
        <a:bodyPr/>
        <a:lstStyle/>
        <a:p>
          <a:endParaRPr lang="es-MX"/>
        </a:p>
      </dgm:t>
    </dgm:pt>
    <dgm:pt modelId="{6351E304-9C99-4591-B809-A8B3C847A9FF}" type="pres">
      <dgm:prSet presAssocID="{427623ED-72B8-4783-A0F7-38DDE332A328}" presName="dummy" presStyleCnt="0"/>
      <dgm:spPr/>
    </dgm:pt>
    <dgm:pt modelId="{4E02EFCD-21F0-4B5D-AB8A-F2FC90807719}" type="pres">
      <dgm:prSet presAssocID="{427623ED-72B8-4783-A0F7-38DDE332A328}" presName="node" presStyleLbl="revTx" presStyleIdx="2" presStyleCnt="5">
        <dgm:presLayoutVars>
          <dgm:bulletEnabled val="1"/>
        </dgm:presLayoutVars>
      </dgm:prSet>
      <dgm:spPr/>
      <dgm:t>
        <a:bodyPr/>
        <a:lstStyle/>
        <a:p>
          <a:endParaRPr lang="es-MX"/>
        </a:p>
      </dgm:t>
    </dgm:pt>
    <dgm:pt modelId="{8267D0F3-2566-49F7-BCD5-F8269978D11B}" type="pres">
      <dgm:prSet presAssocID="{4E3A2731-E5C2-45B7-8A24-F6331E2BED58}" presName="sibTrans" presStyleLbl="node1" presStyleIdx="2" presStyleCnt="5"/>
      <dgm:spPr/>
      <dgm:t>
        <a:bodyPr/>
        <a:lstStyle/>
        <a:p>
          <a:endParaRPr lang="es-MX"/>
        </a:p>
      </dgm:t>
    </dgm:pt>
    <dgm:pt modelId="{DD38A80E-7599-40A7-85F6-826F41AD5FAD}" type="pres">
      <dgm:prSet presAssocID="{9D8BAC22-A202-42D3-88B5-0FF0DF3F8268}" presName="dummy" presStyleCnt="0"/>
      <dgm:spPr/>
    </dgm:pt>
    <dgm:pt modelId="{B11741FB-E660-4FA8-8603-2C38046925D0}" type="pres">
      <dgm:prSet presAssocID="{9D8BAC22-A202-42D3-88B5-0FF0DF3F8268}" presName="node" presStyleLbl="revTx" presStyleIdx="3" presStyleCnt="5" custScaleX="124639">
        <dgm:presLayoutVars>
          <dgm:bulletEnabled val="1"/>
        </dgm:presLayoutVars>
      </dgm:prSet>
      <dgm:spPr/>
      <dgm:t>
        <a:bodyPr/>
        <a:lstStyle/>
        <a:p>
          <a:endParaRPr lang="es-MX"/>
        </a:p>
      </dgm:t>
    </dgm:pt>
    <dgm:pt modelId="{92D140EB-2905-4F90-95C4-9FBC3DD27743}" type="pres">
      <dgm:prSet presAssocID="{6973BCFE-BEC5-47A4-9CDD-AD88C51D60BE}" presName="sibTrans" presStyleLbl="node1" presStyleIdx="3" presStyleCnt="5"/>
      <dgm:spPr/>
      <dgm:t>
        <a:bodyPr/>
        <a:lstStyle/>
        <a:p>
          <a:endParaRPr lang="es-MX"/>
        </a:p>
      </dgm:t>
    </dgm:pt>
    <dgm:pt modelId="{B718CF4E-5D61-49D8-A694-84967B8079A3}" type="pres">
      <dgm:prSet presAssocID="{17D13EC2-FF31-49FC-925A-31A326A4C7FC}" presName="dummy" presStyleCnt="0"/>
      <dgm:spPr/>
    </dgm:pt>
    <dgm:pt modelId="{2D7D8DA7-07B2-4932-B94D-96DB6ECC514F}" type="pres">
      <dgm:prSet presAssocID="{17D13EC2-FF31-49FC-925A-31A326A4C7FC}" presName="node" presStyleLbl="revTx" presStyleIdx="4" presStyleCnt="5">
        <dgm:presLayoutVars>
          <dgm:bulletEnabled val="1"/>
        </dgm:presLayoutVars>
      </dgm:prSet>
      <dgm:spPr/>
      <dgm:t>
        <a:bodyPr/>
        <a:lstStyle/>
        <a:p>
          <a:endParaRPr lang="es-MX"/>
        </a:p>
      </dgm:t>
    </dgm:pt>
    <dgm:pt modelId="{BE2C3FBB-C2E5-4086-A897-D75945C02321}" type="pres">
      <dgm:prSet presAssocID="{48895C1F-5CB8-4377-9E6E-A6E4EECD4B13}" presName="sibTrans" presStyleLbl="node1" presStyleIdx="4" presStyleCnt="5"/>
      <dgm:spPr/>
      <dgm:t>
        <a:bodyPr/>
        <a:lstStyle/>
        <a:p>
          <a:endParaRPr lang="es-MX"/>
        </a:p>
      </dgm:t>
    </dgm:pt>
  </dgm:ptLst>
  <dgm:cxnLst>
    <dgm:cxn modelId="{17DEEE4A-9405-430E-B7D4-A6C185633956}" type="presOf" srcId="{6973BCFE-BEC5-47A4-9CDD-AD88C51D60BE}" destId="{92D140EB-2905-4F90-95C4-9FBC3DD27743}" srcOrd="0" destOrd="0" presId="urn:microsoft.com/office/officeart/2005/8/layout/cycle1"/>
    <dgm:cxn modelId="{62A5E1EC-7026-413F-805F-5687F1A02208}" type="presOf" srcId="{48895C1F-5CB8-4377-9E6E-A6E4EECD4B13}" destId="{BE2C3FBB-C2E5-4086-A897-D75945C02321}" srcOrd="0" destOrd="0" presId="urn:microsoft.com/office/officeart/2005/8/layout/cycle1"/>
    <dgm:cxn modelId="{8001C3D4-009A-4448-B3D3-398FE3BD7B1D}" type="presOf" srcId="{FA2D03D4-CDFE-4DF8-A824-81026AAFEE41}" destId="{293EC9BF-5B4F-4ADF-BDF9-E0F42A6E03D8}" srcOrd="0" destOrd="0" presId="urn:microsoft.com/office/officeart/2005/8/layout/cycle1"/>
    <dgm:cxn modelId="{22207905-2FF6-4FEA-8AB0-463F3AF555D8}" type="presOf" srcId="{9B011468-D8F2-46FC-A581-4406CB1416E6}" destId="{16DAF649-5FBA-4E46-84E0-81D3FDD24917}" srcOrd="0" destOrd="0" presId="urn:microsoft.com/office/officeart/2005/8/layout/cycle1"/>
    <dgm:cxn modelId="{44464542-4C85-4899-9EEC-1346FD2C23CB}" srcId="{AA9154E2-E8D9-4FE1-A617-50583736C0AD}" destId="{9D8BAC22-A202-42D3-88B5-0FF0DF3F8268}" srcOrd="3" destOrd="0" parTransId="{E4697BA2-43D6-4D13-9577-595EFD9E0A42}" sibTransId="{6973BCFE-BEC5-47A4-9CDD-AD88C51D60BE}"/>
    <dgm:cxn modelId="{D77C4CE0-B114-4F17-A36A-85FE39D9473E}" srcId="{AA9154E2-E8D9-4FE1-A617-50583736C0AD}" destId="{17D13EC2-FF31-49FC-925A-31A326A4C7FC}" srcOrd="4" destOrd="0" parTransId="{2421EBB2-F4D6-4A78-9302-6329E2B05CCA}" sibTransId="{48895C1F-5CB8-4377-9E6E-A6E4EECD4B13}"/>
    <dgm:cxn modelId="{575C31B8-0FD3-45FF-ACF0-7375A2FD65AF}" type="presOf" srcId="{17D13EC2-FF31-49FC-925A-31A326A4C7FC}" destId="{2D7D8DA7-07B2-4932-B94D-96DB6ECC514F}" srcOrd="0" destOrd="0" presId="urn:microsoft.com/office/officeart/2005/8/layout/cycle1"/>
    <dgm:cxn modelId="{7F876002-A373-4648-9BC4-692642F75A49}" srcId="{AA9154E2-E8D9-4FE1-A617-50583736C0AD}" destId="{C388A175-775C-4086-BEE3-26B90BF5A70D}" srcOrd="0" destOrd="0" parTransId="{C8D69032-3C14-4001-BB46-EF16C2F8A50F}" sibTransId="{2D9F3AF6-D183-45DA-8B80-99FE886E8E05}"/>
    <dgm:cxn modelId="{F9729A96-D08E-49AA-973E-24F0776844A0}" type="presOf" srcId="{AA9154E2-E8D9-4FE1-A617-50583736C0AD}" destId="{F631B3D6-5CA1-47E5-B236-384E93051908}" srcOrd="0" destOrd="0" presId="urn:microsoft.com/office/officeart/2005/8/layout/cycle1"/>
    <dgm:cxn modelId="{3EB7D8DE-DA19-4D70-B1AF-11A646572561}" type="presOf" srcId="{427623ED-72B8-4783-A0F7-38DDE332A328}" destId="{4E02EFCD-21F0-4B5D-AB8A-F2FC90807719}" srcOrd="0" destOrd="0" presId="urn:microsoft.com/office/officeart/2005/8/layout/cycle1"/>
    <dgm:cxn modelId="{CC23DD71-551F-47B7-A64C-9A3FE239F037}" type="presOf" srcId="{4E3A2731-E5C2-45B7-8A24-F6331E2BED58}" destId="{8267D0F3-2566-49F7-BCD5-F8269978D11B}" srcOrd="0" destOrd="0" presId="urn:microsoft.com/office/officeart/2005/8/layout/cycle1"/>
    <dgm:cxn modelId="{BEFEAA64-472B-45C3-8B25-BA2DA989F235}" srcId="{AA9154E2-E8D9-4FE1-A617-50583736C0AD}" destId="{427623ED-72B8-4783-A0F7-38DDE332A328}" srcOrd="2" destOrd="0" parTransId="{1DFDFB01-85E8-4FBC-B913-F0F6E2F8F211}" sibTransId="{4E3A2731-E5C2-45B7-8A24-F6331E2BED58}"/>
    <dgm:cxn modelId="{67950C99-404C-40B3-AE9F-28D96B1F405B}" type="presOf" srcId="{2D9F3AF6-D183-45DA-8B80-99FE886E8E05}" destId="{72CCF366-9D9B-4CB3-A349-09EA42A76EBE}" srcOrd="0" destOrd="0" presId="urn:microsoft.com/office/officeart/2005/8/layout/cycle1"/>
    <dgm:cxn modelId="{0CFF1C44-ABB8-4F05-8A45-02D861DA202D}" srcId="{AA9154E2-E8D9-4FE1-A617-50583736C0AD}" destId="{9B011468-D8F2-46FC-A581-4406CB1416E6}" srcOrd="1" destOrd="0" parTransId="{8066EBC0-EFA4-4D65-8D64-3D2BEE7A21AF}" sibTransId="{FA2D03D4-CDFE-4DF8-A824-81026AAFEE41}"/>
    <dgm:cxn modelId="{7BD7E944-B8E8-42E5-9E57-FAD46A409D89}" type="presOf" srcId="{9D8BAC22-A202-42D3-88B5-0FF0DF3F8268}" destId="{B11741FB-E660-4FA8-8603-2C38046925D0}" srcOrd="0" destOrd="0" presId="urn:microsoft.com/office/officeart/2005/8/layout/cycle1"/>
    <dgm:cxn modelId="{DCD968EA-3847-4642-829F-1764855D7C27}" type="presOf" srcId="{C388A175-775C-4086-BEE3-26B90BF5A70D}" destId="{80253DC2-3182-44AB-8489-B5CDBD326E91}" srcOrd="0" destOrd="0" presId="urn:microsoft.com/office/officeart/2005/8/layout/cycle1"/>
    <dgm:cxn modelId="{98BE6546-1FBF-4F23-B01C-AD28276A0D0F}" type="presParOf" srcId="{F631B3D6-5CA1-47E5-B236-384E93051908}" destId="{228CA2FB-8051-4363-A794-63FD2974A2FB}" srcOrd="0" destOrd="0" presId="urn:microsoft.com/office/officeart/2005/8/layout/cycle1"/>
    <dgm:cxn modelId="{D8D438A7-D76D-4F61-9511-EE15D43869D3}" type="presParOf" srcId="{F631B3D6-5CA1-47E5-B236-384E93051908}" destId="{80253DC2-3182-44AB-8489-B5CDBD326E91}" srcOrd="1" destOrd="0" presId="urn:microsoft.com/office/officeart/2005/8/layout/cycle1"/>
    <dgm:cxn modelId="{DF7EADDE-D294-43C3-8DBF-D7A69BA77640}" type="presParOf" srcId="{F631B3D6-5CA1-47E5-B236-384E93051908}" destId="{72CCF366-9D9B-4CB3-A349-09EA42A76EBE}" srcOrd="2" destOrd="0" presId="urn:microsoft.com/office/officeart/2005/8/layout/cycle1"/>
    <dgm:cxn modelId="{BADF1669-C21B-4BC1-A0E3-35F25BD0AFFC}" type="presParOf" srcId="{F631B3D6-5CA1-47E5-B236-384E93051908}" destId="{0AE5C0D1-85F8-43AD-A7C7-6DB3FEF3B527}" srcOrd="3" destOrd="0" presId="urn:microsoft.com/office/officeart/2005/8/layout/cycle1"/>
    <dgm:cxn modelId="{C3A1F224-FF9E-4D2B-89D3-B6C49ED1ACB9}" type="presParOf" srcId="{F631B3D6-5CA1-47E5-B236-384E93051908}" destId="{16DAF649-5FBA-4E46-84E0-81D3FDD24917}" srcOrd="4" destOrd="0" presId="urn:microsoft.com/office/officeart/2005/8/layout/cycle1"/>
    <dgm:cxn modelId="{9F70AA56-469A-43CC-8B9F-2B939A092C6F}" type="presParOf" srcId="{F631B3D6-5CA1-47E5-B236-384E93051908}" destId="{293EC9BF-5B4F-4ADF-BDF9-E0F42A6E03D8}" srcOrd="5" destOrd="0" presId="urn:microsoft.com/office/officeart/2005/8/layout/cycle1"/>
    <dgm:cxn modelId="{60C47E95-8EA1-4848-B88A-8EA1BA766C81}" type="presParOf" srcId="{F631B3D6-5CA1-47E5-B236-384E93051908}" destId="{6351E304-9C99-4591-B809-A8B3C847A9FF}" srcOrd="6" destOrd="0" presId="urn:microsoft.com/office/officeart/2005/8/layout/cycle1"/>
    <dgm:cxn modelId="{D31F3A73-35B1-4EC3-B950-06F23E10C7C4}" type="presParOf" srcId="{F631B3D6-5CA1-47E5-B236-384E93051908}" destId="{4E02EFCD-21F0-4B5D-AB8A-F2FC90807719}" srcOrd="7" destOrd="0" presId="urn:microsoft.com/office/officeart/2005/8/layout/cycle1"/>
    <dgm:cxn modelId="{89C8D2C1-D2C6-47D3-AC58-530DB0E8E9DD}" type="presParOf" srcId="{F631B3D6-5CA1-47E5-B236-384E93051908}" destId="{8267D0F3-2566-49F7-BCD5-F8269978D11B}" srcOrd="8" destOrd="0" presId="urn:microsoft.com/office/officeart/2005/8/layout/cycle1"/>
    <dgm:cxn modelId="{15B1D1AD-B916-459F-85D9-C7679A184088}" type="presParOf" srcId="{F631B3D6-5CA1-47E5-B236-384E93051908}" destId="{DD38A80E-7599-40A7-85F6-826F41AD5FAD}" srcOrd="9" destOrd="0" presId="urn:microsoft.com/office/officeart/2005/8/layout/cycle1"/>
    <dgm:cxn modelId="{EBF4F54F-4A6D-4E57-97C1-08016C5937E2}" type="presParOf" srcId="{F631B3D6-5CA1-47E5-B236-384E93051908}" destId="{B11741FB-E660-4FA8-8603-2C38046925D0}" srcOrd="10" destOrd="0" presId="urn:microsoft.com/office/officeart/2005/8/layout/cycle1"/>
    <dgm:cxn modelId="{9A801052-49E3-4A3D-8665-18009D67A480}" type="presParOf" srcId="{F631B3D6-5CA1-47E5-B236-384E93051908}" destId="{92D140EB-2905-4F90-95C4-9FBC3DD27743}" srcOrd="11" destOrd="0" presId="urn:microsoft.com/office/officeart/2005/8/layout/cycle1"/>
    <dgm:cxn modelId="{142270F8-82CA-4A13-8AC7-0A43C0A67CE0}" type="presParOf" srcId="{F631B3D6-5CA1-47E5-B236-384E93051908}" destId="{B718CF4E-5D61-49D8-A694-84967B8079A3}" srcOrd="12" destOrd="0" presId="urn:microsoft.com/office/officeart/2005/8/layout/cycle1"/>
    <dgm:cxn modelId="{7505EF95-ADFE-4918-B2EA-27978108AB06}" type="presParOf" srcId="{F631B3D6-5CA1-47E5-B236-384E93051908}" destId="{2D7D8DA7-07B2-4932-B94D-96DB6ECC514F}" srcOrd="13" destOrd="0" presId="urn:microsoft.com/office/officeart/2005/8/layout/cycle1"/>
    <dgm:cxn modelId="{F9C075A4-6734-48A3-8C0E-B3C41721EE6D}" type="presParOf" srcId="{F631B3D6-5CA1-47E5-B236-384E93051908}" destId="{BE2C3FBB-C2E5-4086-A897-D75945C02321}" srcOrd="14" destOrd="0" presId="urn:microsoft.com/office/officeart/2005/8/layout/cycle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7C15C5-5152-43AB-A8A3-576EEF7EC6B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MX"/>
        </a:p>
      </dgm:t>
    </dgm:pt>
    <dgm:pt modelId="{B828B5DA-E863-4419-A4A6-F01EEDD87A02}">
      <dgm:prSet phldrT="[Texto]"/>
      <dgm:spPr>
        <a:solidFill>
          <a:srgbClr val="BE2B20"/>
        </a:solidFill>
        <a:effectLst>
          <a:outerShdw blurRad="76200" dist="12700" dir="2700000" sy="-23000" kx="-800400" algn="bl" rotWithShape="0">
            <a:prstClr val="black">
              <a:alpha val="20000"/>
            </a:prstClr>
          </a:outerShdw>
        </a:effectLst>
      </dgm:spPr>
      <dgm:t>
        <a:bodyPr/>
        <a:lstStyle/>
        <a:p>
          <a:r>
            <a:rPr lang="es-MX" dirty="0" smtClean="0"/>
            <a:t>Archivos</a:t>
          </a:r>
          <a:endParaRPr lang="es-MX" dirty="0"/>
        </a:p>
      </dgm:t>
    </dgm:pt>
    <dgm:pt modelId="{1790A8F6-55A8-43A1-B4AB-42BB71AAF7BF}" type="parTrans" cxnId="{114EC781-A377-4AC9-B51A-C7193878A019}">
      <dgm:prSet/>
      <dgm:spPr/>
      <dgm:t>
        <a:bodyPr/>
        <a:lstStyle/>
        <a:p>
          <a:endParaRPr lang="es-MX"/>
        </a:p>
      </dgm:t>
    </dgm:pt>
    <dgm:pt modelId="{7200BDA0-B3C6-4656-BE23-F47A16AE94BA}" type="sibTrans" cxnId="{114EC781-A377-4AC9-B51A-C7193878A019}">
      <dgm:prSet/>
      <dgm:spPr>
        <a:ln>
          <a:solidFill>
            <a:schemeClr val="tx1">
              <a:lumMod val="50000"/>
              <a:lumOff val="50000"/>
            </a:schemeClr>
          </a:solidFill>
        </a:ln>
      </dgm:spPr>
      <dgm:t>
        <a:bodyPr/>
        <a:lstStyle/>
        <a:p>
          <a:endParaRPr lang="es-MX">
            <a:solidFill>
              <a:schemeClr val="tx1">
                <a:lumMod val="50000"/>
                <a:lumOff val="50000"/>
              </a:schemeClr>
            </a:solidFill>
          </a:endParaRPr>
        </a:p>
      </dgm:t>
    </dgm:pt>
    <dgm:pt modelId="{665DE4F3-63A8-4497-9DBF-86ACB915C38C}">
      <dgm:prSet phldrT="[Texto]"/>
      <dgm:spPr>
        <a:solidFill>
          <a:srgbClr val="00B0F0"/>
        </a:solidFill>
        <a:effectLst>
          <a:outerShdw blurRad="76200" dist="12700" dir="2700000" sy="-23000" kx="-800400" algn="bl" rotWithShape="0">
            <a:prstClr val="black">
              <a:alpha val="20000"/>
            </a:prstClr>
          </a:outerShdw>
        </a:effectLst>
      </dgm:spPr>
      <dgm:t>
        <a:bodyPr/>
        <a:lstStyle/>
        <a:p>
          <a:r>
            <a:rPr lang="es-MX" dirty="0" smtClean="0"/>
            <a:t>Acceso a la Información</a:t>
          </a:r>
          <a:endParaRPr lang="es-MX" dirty="0"/>
        </a:p>
      </dgm:t>
    </dgm:pt>
    <dgm:pt modelId="{38F955DF-B70A-433A-B4AA-863881D499B7}" type="parTrans" cxnId="{0B3FB4EC-DB59-4B51-9B91-86A9E6F88E13}">
      <dgm:prSet/>
      <dgm:spPr/>
      <dgm:t>
        <a:bodyPr/>
        <a:lstStyle/>
        <a:p>
          <a:endParaRPr lang="es-MX"/>
        </a:p>
      </dgm:t>
    </dgm:pt>
    <dgm:pt modelId="{E6D2DEBB-A7E3-4300-8078-B7BD40ADCFB1}" type="sibTrans" cxnId="{0B3FB4EC-DB59-4B51-9B91-86A9E6F88E13}">
      <dgm:prSet/>
      <dgm:spPr/>
      <dgm:t>
        <a:bodyPr/>
        <a:lstStyle/>
        <a:p>
          <a:endParaRPr lang="es-MX"/>
        </a:p>
      </dgm:t>
    </dgm:pt>
    <dgm:pt modelId="{313C1D67-1C0D-46EB-94FD-80DBC21E3033}">
      <dgm:prSet phldrT="[Texto]"/>
      <dgm:spPr>
        <a:solidFill>
          <a:srgbClr val="FF9900"/>
        </a:solidFill>
        <a:effectLst>
          <a:outerShdw blurRad="76200" dist="12700" dir="2700000" sy="-23000" kx="-800400" algn="bl" rotWithShape="0">
            <a:prstClr val="black">
              <a:alpha val="20000"/>
            </a:prstClr>
          </a:outerShdw>
        </a:effectLst>
      </dgm:spPr>
      <dgm:t>
        <a:bodyPr/>
        <a:lstStyle/>
        <a:p>
          <a:r>
            <a:rPr lang="es-MX" dirty="0" smtClean="0"/>
            <a:t>Información Proactiva</a:t>
          </a:r>
          <a:endParaRPr lang="es-MX" dirty="0"/>
        </a:p>
      </dgm:t>
    </dgm:pt>
    <dgm:pt modelId="{DD482DAD-45BB-4D0A-A95D-2116BB02E7D5}" type="parTrans" cxnId="{4FC7B376-C2F9-444E-8EE0-A4DED9806BAE}">
      <dgm:prSet/>
      <dgm:spPr/>
      <dgm:t>
        <a:bodyPr/>
        <a:lstStyle/>
        <a:p>
          <a:endParaRPr lang="es-MX"/>
        </a:p>
      </dgm:t>
    </dgm:pt>
    <dgm:pt modelId="{77976087-243A-4978-94EB-989D5578AA14}" type="sibTrans" cxnId="{4FC7B376-C2F9-444E-8EE0-A4DED9806BAE}">
      <dgm:prSet/>
      <dgm:spPr/>
      <dgm:t>
        <a:bodyPr/>
        <a:lstStyle/>
        <a:p>
          <a:endParaRPr lang="es-MX"/>
        </a:p>
      </dgm:t>
    </dgm:pt>
    <dgm:pt modelId="{0259F137-CF6C-4E9C-B956-1E29155EF220}" type="pres">
      <dgm:prSet presAssocID="{A27C15C5-5152-43AB-A8A3-576EEF7EC6BD}" presName="Name0" presStyleCnt="0">
        <dgm:presLayoutVars>
          <dgm:chMax val="7"/>
          <dgm:chPref val="7"/>
          <dgm:dir/>
        </dgm:presLayoutVars>
      </dgm:prSet>
      <dgm:spPr/>
      <dgm:t>
        <a:bodyPr/>
        <a:lstStyle/>
        <a:p>
          <a:endParaRPr lang="es-MX"/>
        </a:p>
      </dgm:t>
    </dgm:pt>
    <dgm:pt modelId="{006EC59A-2438-4C7C-B398-F828F7E8453D}" type="pres">
      <dgm:prSet presAssocID="{A27C15C5-5152-43AB-A8A3-576EEF7EC6BD}" presName="Name1" presStyleCnt="0"/>
      <dgm:spPr/>
    </dgm:pt>
    <dgm:pt modelId="{F88523C8-3244-4775-B94E-8F0D7BB3BC51}" type="pres">
      <dgm:prSet presAssocID="{A27C15C5-5152-43AB-A8A3-576EEF7EC6BD}" presName="cycle" presStyleCnt="0"/>
      <dgm:spPr/>
    </dgm:pt>
    <dgm:pt modelId="{B15A02DB-970A-4F83-8C08-292EDB579B8C}" type="pres">
      <dgm:prSet presAssocID="{A27C15C5-5152-43AB-A8A3-576EEF7EC6BD}" presName="srcNode" presStyleLbl="node1" presStyleIdx="0" presStyleCnt="3"/>
      <dgm:spPr/>
    </dgm:pt>
    <dgm:pt modelId="{3A13F353-DFF6-44E8-A92B-C54E264E76EE}" type="pres">
      <dgm:prSet presAssocID="{A27C15C5-5152-43AB-A8A3-576EEF7EC6BD}" presName="conn" presStyleLbl="parChTrans1D2" presStyleIdx="0" presStyleCnt="1"/>
      <dgm:spPr/>
      <dgm:t>
        <a:bodyPr/>
        <a:lstStyle/>
        <a:p>
          <a:endParaRPr lang="es-MX"/>
        </a:p>
      </dgm:t>
    </dgm:pt>
    <dgm:pt modelId="{32BA6BB6-EA33-4FFE-97BC-F7264C7B0B91}" type="pres">
      <dgm:prSet presAssocID="{A27C15C5-5152-43AB-A8A3-576EEF7EC6BD}" presName="extraNode" presStyleLbl="node1" presStyleIdx="0" presStyleCnt="3"/>
      <dgm:spPr/>
    </dgm:pt>
    <dgm:pt modelId="{7B96E730-5106-4930-833A-65F4C0D713E9}" type="pres">
      <dgm:prSet presAssocID="{A27C15C5-5152-43AB-A8A3-576EEF7EC6BD}" presName="dstNode" presStyleLbl="node1" presStyleIdx="0" presStyleCnt="3"/>
      <dgm:spPr/>
    </dgm:pt>
    <dgm:pt modelId="{D8A053F1-C8C8-4592-8838-8FC83F284D41}" type="pres">
      <dgm:prSet presAssocID="{B828B5DA-E863-4419-A4A6-F01EEDD87A02}" presName="text_1" presStyleLbl="node1" presStyleIdx="0" presStyleCnt="3">
        <dgm:presLayoutVars>
          <dgm:bulletEnabled val="1"/>
        </dgm:presLayoutVars>
      </dgm:prSet>
      <dgm:spPr/>
      <dgm:t>
        <a:bodyPr/>
        <a:lstStyle/>
        <a:p>
          <a:endParaRPr lang="es-MX"/>
        </a:p>
      </dgm:t>
    </dgm:pt>
    <dgm:pt modelId="{053B680A-5C15-4FE8-90AF-EAD5DB11F15E}" type="pres">
      <dgm:prSet presAssocID="{B828B5DA-E863-4419-A4A6-F01EEDD87A02}" presName="accent_1" presStyleCnt="0"/>
      <dgm:spPr/>
    </dgm:pt>
    <dgm:pt modelId="{118A2645-815C-4284-BF7B-C42A202C7F4B}" type="pres">
      <dgm:prSet presAssocID="{B828B5DA-E863-4419-A4A6-F01EEDD87A02}" presName="accentRepeatNode" presStyleLbl="solidFgAcc1" presStyleIdx="0" presStyleCnt="3"/>
      <dgm:spPr>
        <a:ln>
          <a:solidFill>
            <a:schemeClr val="tx1">
              <a:lumMod val="50000"/>
              <a:lumOff val="50000"/>
            </a:schemeClr>
          </a:solidFill>
        </a:ln>
      </dgm:spPr>
      <dgm:t>
        <a:bodyPr/>
        <a:lstStyle/>
        <a:p>
          <a:endParaRPr lang="es-MX"/>
        </a:p>
      </dgm:t>
    </dgm:pt>
    <dgm:pt modelId="{CF99B329-A350-466C-8EB4-686ED5C96BF6}" type="pres">
      <dgm:prSet presAssocID="{665DE4F3-63A8-4497-9DBF-86ACB915C38C}" presName="text_2" presStyleLbl="node1" presStyleIdx="1" presStyleCnt="3">
        <dgm:presLayoutVars>
          <dgm:bulletEnabled val="1"/>
        </dgm:presLayoutVars>
      </dgm:prSet>
      <dgm:spPr/>
      <dgm:t>
        <a:bodyPr/>
        <a:lstStyle/>
        <a:p>
          <a:endParaRPr lang="es-MX"/>
        </a:p>
      </dgm:t>
    </dgm:pt>
    <dgm:pt modelId="{A146982D-6374-4E6F-90F0-A53CB09B8ED1}" type="pres">
      <dgm:prSet presAssocID="{665DE4F3-63A8-4497-9DBF-86ACB915C38C}" presName="accent_2" presStyleCnt="0"/>
      <dgm:spPr/>
    </dgm:pt>
    <dgm:pt modelId="{1791799C-6C86-4C4A-BEB3-B8A50854EF02}" type="pres">
      <dgm:prSet presAssocID="{665DE4F3-63A8-4497-9DBF-86ACB915C38C}" presName="accentRepeatNode" presStyleLbl="solidFgAcc1" presStyleIdx="1" presStyleCnt="3"/>
      <dgm:spPr>
        <a:ln>
          <a:solidFill>
            <a:schemeClr val="tx1">
              <a:lumMod val="50000"/>
              <a:lumOff val="50000"/>
            </a:schemeClr>
          </a:solidFill>
        </a:ln>
      </dgm:spPr>
      <dgm:t>
        <a:bodyPr/>
        <a:lstStyle/>
        <a:p>
          <a:endParaRPr lang="es-MX"/>
        </a:p>
      </dgm:t>
    </dgm:pt>
    <dgm:pt modelId="{21E34A9B-3175-4BBB-AE11-13F1D2A71725}" type="pres">
      <dgm:prSet presAssocID="{313C1D67-1C0D-46EB-94FD-80DBC21E3033}" presName="text_3" presStyleLbl="node1" presStyleIdx="2" presStyleCnt="3">
        <dgm:presLayoutVars>
          <dgm:bulletEnabled val="1"/>
        </dgm:presLayoutVars>
      </dgm:prSet>
      <dgm:spPr/>
      <dgm:t>
        <a:bodyPr/>
        <a:lstStyle/>
        <a:p>
          <a:endParaRPr lang="es-MX"/>
        </a:p>
      </dgm:t>
    </dgm:pt>
    <dgm:pt modelId="{E03A2F7F-DBDE-424A-AADE-A10504F869E2}" type="pres">
      <dgm:prSet presAssocID="{313C1D67-1C0D-46EB-94FD-80DBC21E3033}" presName="accent_3" presStyleCnt="0"/>
      <dgm:spPr/>
    </dgm:pt>
    <dgm:pt modelId="{4747C0A2-943C-4D7F-8988-AB29B3981E33}" type="pres">
      <dgm:prSet presAssocID="{313C1D67-1C0D-46EB-94FD-80DBC21E3033}" presName="accentRepeatNode" presStyleLbl="solidFgAcc1" presStyleIdx="2" presStyleCnt="3"/>
      <dgm:spPr>
        <a:ln>
          <a:solidFill>
            <a:schemeClr val="tx1">
              <a:lumMod val="50000"/>
              <a:lumOff val="50000"/>
            </a:schemeClr>
          </a:solidFill>
        </a:ln>
      </dgm:spPr>
      <dgm:t>
        <a:bodyPr/>
        <a:lstStyle/>
        <a:p>
          <a:endParaRPr lang="es-MX"/>
        </a:p>
      </dgm:t>
    </dgm:pt>
  </dgm:ptLst>
  <dgm:cxnLst>
    <dgm:cxn modelId="{00ADCDEA-67B9-4D96-8988-3A620E0CCBDD}" type="presOf" srcId="{313C1D67-1C0D-46EB-94FD-80DBC21E3033}" destId="{21E34A9B-3175-4BBB-AE11-13F1D2A71725}" srcOrd="0" destOrd="0" presId="urn:microsoft.com/office/officeart/2008/layout/VerticalCurvedList"/>
    <dgm:cxn modelId="{1B74A631-4C7B-4704-BA51-B6E026AA6107}" type="presOf" srcId="{A27C15C5-5152-43AB-A8A3-576EEF7EC6BD}" destId="{0259F137-CF6C-4E9C-B956-1E29155EF220}" srcOrd="0" destOrd="0" presId="urn:microsoft.com/office/officeart/2008/layout/VerticalCurvedList"/>
    <dgm:cxn modelId="{4FC7B376-C2F9-444E-8EE0-A4DED9806BAE}" srcId="{A27C15C5-5152-43AB-A8A3-576EEF7EC6BD}" destId="{313C1D67-1C0D-46EB-94FD-80DBC21E3033}" srcOrd="2" destOrd="0" parTransId="{DD482DAD-45BB-4D0A-A95D-2116BB02E7D5}" sibTransId="{77976087-243A-4978-94EB-989D5578AA14}"/>
    <dgm:cxn modelId="{0F43F466-954B-44B3-8F5C-4C66CF1C61B3}" type="presOf" srcId="{7200BDA0-B3C6-4656-BE23-F47A16AE94BA}" destId="{3A13F353-DFF6-44E8-A92B-C54E264E76EE}" srcOrd="0" destOrd="0" presId="urn:microsoft.com/office/officeart/2008/layout/VerticalCurvedList"/>
    <dgm:cxn modelId="{114EC781-A377-4AC9-B51A-C7193878A019}" srcId="{A27C15C5-5152-43AB-A8A3-576EEF7EC6BD}" destId="{B828B5DA-E863-4419-A4A6-F01EEDD87A02}" srcOrd="0" destOrd="0" parTransId="{1790A8F6-55A8-43A1-B4AB-42BB71AAF7BF}" sibTransId="{7200BDA0-B3C6-4656-BE23-F47A16AE94BA}"/>
    <dgm:cxn modelId="{F563CC4B-0566-4CD9-A4C1-82FA07FDEAA8}" type="presOf" srcId="{665DE4F3-63A8-4497-9DBF-86ACB915C38C}" destId="{CF99B329-A350-466C-8EB4-686ED5C96BF6}" srcOrd="0" destOrd="0" presId="urn:microsoft.com/office/officeart/2008/layout/VerticalCurvedList"/>
    <dgm:cxn modelId="{0B3FB4EC-DB59-4B51-9B91-86A9E6F88E13}" srcId="{A27C15C5-5152-43AB-A8A3-576EEF7EC6BD}" destId="{665DE4F3-63A8-4497-9DBF-86ACB915C38C}" srcOrd="1" destOrd="0" parTransId="{38F955DF-B70A-433A-B4AA-863881D499B7}" sibTransId="{E6D2DEBB-A7E3-4300-8078-B7BD40ADCFB1}"/>
    <dgm:cxn modelId="{A1D4E881-AFD4-4A98-B91E-43E2012412DD}" type="presOf" srcId="{B828B5DA-E863-4419-A4A6-F01EEDD87A02}" destId="{D8A053F1-C8C8-4592-8838-8FC83F284D41}" srcOrd="0" destOrd="0" presId="urn:microsoft.com/office/officeart/2008/layout/VerticalCurvedList"/>
    <dgm:cxn modelId="{F05D4A37-3186-46C6-A8A3-94B415DECDB0}" type="presParOf" srcId="{0259F137-CF6C-4E9C-B956-1E29155EF220}" destId="{006EC59A-2438-4C7C-B398-F828F7E8453D}" srcOrd="0" destOrd="0" presId="urn:microsoft.com/office/officeart/2008/layout/VerticalCurvedList"/>
    <dgm:cxn modelId="{DE852360-55BA-4663-BCC5-19AF89DF6921}" type="presParOf" srcId="{006EC59A-2438-4C7C-B398-F828F7E8453D}" destId="{F88523C8-3244-4775-B94E-8F0D7BB3BC51}" srcOrd="0" destOrd="0" presId="urn:microsoft.com/office/officeart/2008/layout/VerticalCurvedList"/>
    <dgm:cxn modelId="{649D38DA-D354-4F7C-9E55-089F5A80525E}" type="presParOf" srcId="{F88523C8-3244-4775-B94E-8F0D7BB3BC51}" destId="{B15A02DB-970A-4F83-8C08-292EDB579B8C}" srcOrd="0" destOrd="0" presId="urn:microsoft.com/office/officeart/2008/layout/VerticalCurvedList"/>
    <dgm:cxn modelId="{5EBE54C9-FC78-4D34-8E67-F0855E65E888}" type="presParOf" srcId="{F88523C8-3244-4775-B94E-8F0D7BB3BC51}" destId="{3A13F353-DFF6-44E8-A92B-C54E264E76EE}" srcOrd="1" destOrd="0" presId="urn:microsoft.com/office/officeart/2008/layout/VerticalCurvedList"/>
    <dgm:cxn modelId="{004E4E29-C011-496C-9745-2EF6A90F9DD2}" type="presParOf" srcId="{F88523C8-3244-4775-B94E-8F0D7BB3BC51}" destId="{32BA6BB6-EA33-4FFE-97BC-F7264C7B0B91}" srcOrd="2" destOrd="0" presId="urn:microsoft.com/office/officeart/2008/layout/VerticalCurvedList"/>
    <dgm:cxn modelId="{4E1C708C-C37D-4356-AF93-C5248EE47144}" type="presParOf" srcId="{F88523C8-3244-4775-B94E-8F0D7BB3BC51}" destId="{7B96E730-5106-4930-833A-65F4C0D713E9}" srcOrd="3" destOrd="0" presId="urn:microsoft.com/office/officeart/2008/layout/VerticalCurvedList"/>
    <dgm:cxn modelId="{C42249A6-83A3-4C4B-A1E1-E333A09818D9}" type="presParOf" srcId="{006EC59A-2438-4C7C-B398-F828F7E8453D}" destId="{D8A053F1-C8C8-4592-8838-8FC83F284D41}" srcOrd="1" destOrd="0" presId="urn:microsoft.com/office/officeart/2008/layout/VerticalCurvedList"/>
    <dgm:cxn modelId="{7DBC1576-3A16-4421-BA98-00858B863BD4}" type="presParOf" srcId="{006EC59A-2438-4C7C-B398-F828F7E8453D}" destId="{053B680A-5C15-4FE8-90AF-EAD5DB11F15E}" srcOrd="2" destOrd="0" presId="urn:microsoft.com/office/officeart/2008/layout/VerticalCurvedList"/>
    <dgm:cxn modelId="{20518965-C533-4BB2-8D04-9539CE212F35}" type="presParOf" srcId="{053B680A-5C15-4FE8-90AF-EAD5DB11F15E}" destId="{118A2645-815C-4284-BF7B-C42A202C7F4B}" srcOrd="0" destOrd="0" presId="urn:microsoft.com/office/officeart/2008/layout/VerticalCurvedList"/>
    <dgm:cxn modelId="{EDD88D2C-FFF6-4DDF-AC48-1E9D20FD989C}" type="presParOf" srcId="{006EC59A-2438-4C7C-B398-F828F7E8453D}" destId="{CF99B329-A350-466C-8EB4-686ED5C96BF6}" srcOrd="3" destOrd="0" presId="urn:microsoft.com/office/officeart/2008/layout/VerticalCurvedList"/>
    <dgm:cxn modelId="{047361DF-4CEC-46C1-9127-C56BC3B4C656}" type="presParOf" srcId="{006EC59A-2438-4C7C-B398-F828F7E8453D}" destId="{A146982D-6374-4E6F-90F0-A53CB09B8ED1}" srcOrd="4" destOrd="0" presId="urn:microsoft.com/office/officeart/2008/layout/VerticalCurvedList"/>
    <dgm:cxn modelId="{602664FD-74DB-4095-BFD2-495D85448910}" type="presParOf" srcId="{A146982D-6374-4E6F-90F0-A53CB09B8ED1}" destId="{1791799C-6C86-4C4A-BEB3-B8A50854EF02}" srcOrd="0" destOrd="0" presId="urn:microsoft.com/office/officeart/2008/layout/VerticalCurvedList"/>
    <dgm:cxn modelId="{70F916B2-B123-45DA-964A-3DB285323799}" type="presParOf" srcId="{006EC59A-2438-4C7C-B398-F828F7E8453D}" destId="{21E34A9B-3175-4BBB-AE11-13F1D2A71725}" srcOrd="5" destOrd="0" presId="urn:microsoft.com/office/officeart/2008/layout/VerticalCurvedList"/>
    <dgm:cxn modelId="{4C3A7DDC-A111-43D9-ADF5-ED792903DCFB}" type="presParOf" srcId="{006EC59A-2438-4C7C-B398-F828F7E8453D}" destId="{E03A2F7F-DBDE-424A-AADE-A10504F869E2}" srcOrd="6" destOrd="0" presId="urn:microsoft.com/office/officeart/2008/layout/VerticalCurvedList"/>
    <dgm:cxn modelId="{665D3966-5406-4A58-8F26-9E1252512BFA}" type="presParOf" srcId="{E03A2F7F-DBDE-424A-AADE-A10504F869E2}" destId="{4747C0A2-943C-4D7F-8988-AB29B3981E33}" srcOrd="0" destOrd="0" presId="urn:microsoft.com/office/officeart/2008/layout/VerticalCurvedList"/>
  </dgm:cxnLst>
  <dgm:bg/>
  <dgm:whole>
    <a:ln>
      <a:solidFill>
        <a:schemeClr val="bg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253DC2-3182-44AB-8489-B5CDBD326E91}">
      <dsp:nvSpPr>
        <dsp:cNvPr id="0" name=""/>
        <dsp:cNvSpPr/>
      </dsp:nvSpPr>
      <dsp:spPr>
        <a:xfrm>
          <a:off x="3734754" y="30949"/>
          <a:ext cx="1076744" cy="1076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MX" sz="1800" kern="1200" dirty="0" smtClean="0"/>
            <a:t>Acción de Gobierno</a:t>
          </a:r>
          <a:endParaRPr lang="es-MX" sz="1800" kern="1200" dirty="0"/>
        </a:p>
      </dsp:txBody>
      <dsp:txXfrm>
        <a:off x="3734754" y="30949"/>
        <a:ext cx="1076744" cy="1076744"/>
      </dsp:txXfrm>
    </dsp:sp>
    <dsp:sp modelId="{72CCF366-9D9B-4CB3-A349-09EA42A76EBE}">
      <dsp:nvSpPr>
        <dsp:cNvPr id="0" name=""/>
        <dsp:cNvSpPr/>
      </dsp:nvSpPr>
      <dsp:spPr>
        <a:xfrm>
          <a:off x="1198767" y="-572"/>
          <a:ext cx="4040921" cy="4040921"/>
        </a:xfrm>
        <a:prstGeom prst="circularArrow">
          <a:avLst>
            <a:gd name="adj1" fmla="val 5196"/>
            <a:gd name="adj2" fmla="val 335608"/>
            <a:gd name="adj3" fmla="val 21294484"/>
            <a:gd name="adj4" fmla="val 19765150"/>
            <a:gd name="adj5" fmla="val 606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DAF649-5FBA-4E46-84E0-81D3FDD24917}">
      <dsp:nvSpPr>
        <dsp:cNvPr id="0" name=""/>
        <dsp:cNvSpPr/>
      </dsp:nvSpPr>
      <dsp:spPr>
        <a:xfrm>
          <a:off x="4355201" y="2035582"/>
          <a:ext cx="1138538" cy="1076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MX" sz="1700" kern="1200" dirty="0" smtClean="0"/>
            <a:t>Selección</a:t>
          </a:r>
        </a:p>
        <a:p>
          <a:pPr lvl="0" algn="ctr" defTabSz="755650">
            <a:lnSpc>
              <a:spcPct val="90000"/>
            </a:lnSpc>
            <a:spcBef>
              <a:spcPct val="0"/>
            </a:spcBef>
            <a:spcAft>
              <a:spcPct val="35000"/>
            </a:spcAft>
          </a:pPr>
          <a:r>
            <a:rPr lang="es-MX" sz="1700" kern="1200" dirty="0" smtClean="0"/>
            <a:t>De</a:t>
          </a:r>
        </a:p>
        <a:p>
          <a:pPr lvl="0" algn="ctr" defTabSz="755650">
            <a:lnSpc>
              <a:spcPct val="90000"/>
            </a:lnSpc>
            <a:spcBef>
              <a:spcPct val="0"/>
            </a:spcBef>
            <a:spcAft>
              <a:spcPct val="35000"/>
            </a:spcAft>
          </a:pPr>
          <a:r>
            <a:rPr lang="es-MX" sz="1700" kern="1200" dirty="0" smtClean="0"/>
            <a:t>Información</a:t>
          </a:r>
          <a:endParaRPr lang="es-MX" sz="1700" kern="1200" dirty="0"/>
        </a:p>
      </dsp:txBody>
      <dsp:txXfrm>
        <a:off x="4355201" y="2035582"/>
        <a:ext cx="1138538" cy="1076744"/>
      </dsp:txXfrm>
    </dsp:sp>
    <dsp:sp modelId="{293EC9BF-5B4F-4ADF-BDF9-E0F42A6E03D8}">
      <dsp:nvSpPr>
        <dsp:cNvPr id="0" name=""/>
        <dsp:cNvSpPr/>
      </dsp:nvSpPr>
      <dsp:spPr>
        <a:xfrm>
          <a:off x="1198767" y="-572"/>
          <a:ext cx="4040921" cy="4040921"/>
        </a:xfrm>
        <a:prstGeom prst="circularArrow">
          <a:avLst>
            <a:gd name="adj1" fmla="val 5196"/>
            <a:gd name="adj2" fmla="val 335608"/>
            <a:gd name="adj3" fmla="val 4015986"/>
            <a:gd name="adj4" fmla="val 2252250"/>
            <a:gd name="adj5" fmla="val 606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02EFCD-21F0-4B5D-AB8A-F2FC90807719}">
      <dsp:nvSpPr>
        <dsp:cNvPr id="0" name=""/>
        <dsp:cNvSpPr/>
      </dsp:nvSpPr>
      <dsp:spPr>
        <a:xfrm>
          <a:off x="2680855" y="3274514"/>
          <a:ext cx="1076744" cy="1076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MX" sz="1700" kern="1200" dirty="0" smtClean="0"/>
            <a:t>Publicación / Difusión</a:t>
          </a:r>
          <a:endParaRPr lang="es-MX" sz="1700" kern="1200" dirty="0"/>
        </a:p>
      </dsp:txBody>
      <dsp:txXfrm>
        <a:off x="2680855" y="3274514"/>
        <a:ext cx="1076744" cy="1076744"/>
      </dsp:txXfrm>
    </dsp:sp>
    <dsp:sp modelId="{8267D0F3-2566-49F7-BCD5-F8269978D11B}">
      <dsp:nvSpPr>
        <dsp:cNvPr id="0" name=""/>
        <dsp:cNvSpPr/>
      </dsp:nvSpPr>
      <dsp:spPr>
        <a:xfrm>
          <a:off x="1198767" y="-572"/>
          <a:ext cx="4040921" cy="4040921"/>
        </a:xfrm>
        <a:prstGeom prst="circularArrow">
          <a:avLst>
            <a:gd name="adj1" fmla="val 5196"/>
            <a:gd name="adj2" fmla="val 335608"/>
            <a:gd name="adj3" fmla="val 8212141"/>
            <a:gd name="adj4" fmla="val 6448406"/>
            <a:gd name="adj5" fmla="val 606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1741FB-E660-4FA8-8603-2C38046925D0}">
      <dsp:nvSpPr>
        <dsp:cNvPr id="0" name=""/>
        <dsp:cNvSpPr/>
      </dsp:nvSpPr>
      <dsp:spPr>
        <a:xfrm>
          <a:off x="842963" y="2035582"/>
          <a:ext cx="1342043" cy="1076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MX" sz="1700" kern="1200" dirty="0" smtClean="0"/>
            <a:t>Toma de decisión</a:t>
          </a:r>
          <a:endParaRPr lang="es-MX" sz="1700" kern="1200" dirty="0"/>
        </a:p>
      </dsp:txBody>
      <dsp:txXfrm>
        <a:off x="842963" y="2035582"/>
        <a:ext cx="1342043" cy="1076744"/>
      </dsp:txXfrm>
    </dsp:sp>
    <dsp:sp modelId="{92D140EB-2905-4F90-95C4-9FBC3DD27743}">
      <dsp:nvSpPr>
        <dsp:cNvPr id="0" name=""/>
        <dsp:cNvSpPr/>
      </dsp:nvSpPr>
      <dsp:spPr>
        <a:xfrm>
          <a:off x="1198767" y="-572"/>
          <a:ext cx="4040921" cy="4040921"/>
        </a:xfrm>
        <a:prstGeom prst="circularArrow">
          <a:avLst>
            <a:gd name="adj1" fmla="val 5196"/>
            <a:gd name="adj2" fmla="val 335608"/>
            <a:gd name="adj3" fmla="val 12299241"/>
            <a:gd name="adj4" fmla="val 10769908"/>
            <a:gd name="adj5" fmla="val 606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7D8DA7-07B2-4932-B94D-96DB6ECC514F}">
      <dsp:nvSpPr>
        <dsp:cNvPr id="0" name=""/>
        <dsp:cNvSpPr/>
      </dsp:nvSpPr>
      <dsp:spPr>
        <a:xfrm>
          <a:off x="1626957" y="30949"/>
          <a:ext cx="1076744" cy="1076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MX" sz="2000" kern="1200" dirty="0" smtClean="0"/>
            <a:t>Crisis</a:t>
          </a:r>
          <a:endParaRPr lang="es-MX" sz="2000" kern="1200" dirty="0"/>
        </a:p>
      </dsp:txBody>
      <dsp:txXfrm>
        <a:off x="1626957" y="30949"/>
        <a:ext cx="1076744" cy="1076744"/>
      </dsp:txXfrm>
    </dsp:sp>
    <dsp:sp modelId="{BE2C3FBB-C2E5-4086-A897-D75945C02321}">
      <dsp:nvSpPr>
        <dsp:cNvPr id="0" name=""/>
        <dsp:cNvSpPr/>
      </dsp:nvSpPr>
      <dsp:spPr>
        <a:xfrm>
          <a:off x="1198767" y="-572"/>
          <a:ext cx="4040921" cy="4040921"/>
        </a:xfrm>
        <a:prstGeom prst="circularArrow">
          <a:avLst>
            <a:gd name="adj1" fmla="val 5196"/>
            <a:gd name="adj2" fmla="val 335608"/>
            <a:gd name="adj3" fmla="val 16866970"/>
            <a:gd name="adj4" fmla="val 15197422"/>
            <a:gd name="adj5" fmla="val 606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2830" tIns="46415" rIns="92830" bIns="46415" rtlCol="0"/>
          <a:lstStyle>
            <a:lvl1pPr algn="l">
              <a:defRPr sz="1200"/>
            </a:lvl1pPr>
          </a:lstStyle>
          <a:p>
            <a:endParaRPr lang="es-MX"/>
          </a:p>
        </p:txBody>
      </p:sp>
      <p:sp>
        <p:nvSpPr>
          <p:cNvPr id="3" name="2 Marcador de fecha"/>
          <p:cNvSpPr>
            <a:spLocks noGrp="1"/>
          </p:cNvSpPr>
          <p:nvPr>
            <p:ph type="dt" idx="1"/>
          </p:nvPr>
        </p:nvSpPr>
        <p:spPr>
          <a:xfrm>
            <a:off x="3970938" y="0"/>
            <a:ext cx="3037840" cy="464820"/>
          </a:xfrm>
          <a:prstGeom prst="rect">
            <a:avLst/>
          </a:prstGeom>
        </p:spPr>
        <p:txBody>
          <a:bodyPr vert="horz" lIns="92830" tIns="46415" rIns="92830" bIns="46415" rtlCol="0"/>
          <a:lstStyle>
            <a:lvl1pPr algn="r">
              <a:defRPr sz="1200"/>
            </a:lvl1pPr>
          </a:lstStyle>
          <a:p>
            <a:fld id="{4B933C56-E613-4081-B708-42227BE706F7}" type="datetimeFigureOut">
              <a:rPr lang="es-MX" smtClean="0"/>
              <a:t>10/02/2015</a:t>
            </a:fld>
            <a:endParaRPr lang="es-MX"/>
          </a:p>
        </p:txBody>
      </p:sp>
      <p:sp>
        <p:nvSpPr>
          <p:cNvPr id="4" name="3 Marcador de imagen de diapositiva"/>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830" tIns="46415" rIns="92830" bIns="46415" rtlCol="0" anchor="ctr"/>
          <a:lstStyle/>
          <a:p>
            <a:endParaRPr lang="es-MX"/>
          </a:p>
        </p:txBody>
      </p:sp>
      <p:sp>
        <p:nvSpPr>
          <p:cNvPr id="5" name="4 Marcador de notas"/>
          <p:cNvSpPr>
            <a:spLocks noGrp="1"/>
          </p:cNvSpPr>
          <p:nvPr>
            <p:ph type="body" sz="quarter" idx="3"/>
          </p:nvPr>
        </p:nvSpPr>
        <p:spPr>
          <a:xfrm>
            <a:off x="701040" y="4415791"/>
            <a:ext cx="5608320" cy="4183380"/>
          </a:xfrm>
          <a:prstGeom prst="rect">
            <a:avLst/>
          </a:prstGeom>
        </p:spPr>
        <p:txBody>
          <a:bodyPr vert="horz" lIns="92830" tIns="46415" rIns="92830" bIns="46415"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829966"/>
            <a:ext cx="3037840" cy="464820"/>
          </a:xfrm>
          <a:prstGeom prst="rect">
            <a:avLst/>
          </a:prstGeom>
        </p:spPr>
        <p:txBody>
          <a:bodyPr vert="horz" lIns="92830" tIns="46415" rIns="92830" bIns="46415"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970938" y="8829966"/>
            <a:ext cx="3037840" cy="464820"/>
          </a:xfrm>
          <a:prstGeom prst="rect">
            <a:avLst/>
          </a:prstGeom>
        </p:spPr>
        <p:txBody>
          <a:bodyPr vert="horz" lIns="92830" tIns="46415" rIns="92830" bIns="46415" rtlCol="0" anchor="b"/>
          <a:lstStyle>
            <a:lvl1pPr algn="r">
              <a:defRPr sz="1200"/>
            </a:lvl1pPr>
          </a:lstStyle>
          <a:p>
            <a:fld id="{8E80B1AD-68ED-4804-930D-12AB07DA97FB}" type="slidenum">
              <a:rPr lang="es-MX" smtClean="0"/>
              <a:t>‹Nº›</a:t>
            </a:fld>
            <a:endParaRPr lang="es-MX"/>
          </a:p>
        </p:txBody>
      </p:sp>
    </p:spTree>
    <p:extLst>
      <p:ext uri="{BB962C8B-B14F-4D97-AF65-F5344CB8AC3E}">
        <p14:creationId xmlns:p14="http://schemas.microsoft.com/office/powerpoint/2010/main" val="776699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8E80B1AD-68ED-4804-930D-12AB07DA97FB}" type="slidenum">
              <a:rPr lang="es-MX" smtClean="0"/>
              <a:t>1</a:t>
            </a:fld>
            <a:endParaRPr lang="es-MX"/>
          </a:p>
        </p:txBody>
      </p:sp>
    </p:spTree>
    <p:extLst>
      <p:ext uri="{BB962C8B-B14F-4D97-AF65-F5344CB8AC3E}">
        <p14:creationId xmlns:p14="http://schemas.microsoft.com/office/powerpoint/2010/main" val="13001277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8E80B1AD-68ED-4804-930D-12AB07DA97FB}" type="slidenum">
              <a:rPr lang="es-MX" smtClean="0"/>
              <a:t>10</a:t>
            </a:fld>
            <a:endParaRPr lang="es-MX"/>
          </a:p>
        </p:txBody>
      </p:sp>
    </p:spTree>
    <p:extLst>
      <p:ext uri="{BB962C8B-B14F-4D97-AF65-F5344CB8AC3E}">
        <p14:creationId xmlns:p14="http://schemas.microsoft.com/office/powerpoint/2010/main" val="1067080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8E80B1AD-68ED-4804-930D-12AB07DA97FB}" type="slidenum">
              <a:rPr lang="es-MX" smtClean="0"/>
              <a:t>11</a:t>
            </a:fld>
            <a:endParaRPr lang="es-MX"/>
          </a:p>
        </p:txBody>
      </p:sp>
    </p:spTree>
    <p:extLst>
      <p:ext uri="{BB962C8B-B14F-4D97-AF65-F5344CB8AC3E}">
        <p14:creationId xmlns:p14="http://schemas.microsoft.com/office/powerpoint/2010/main" val="1027754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8E80B1AD-68ED-4804-930D-12AB07DA97FB}" type="slidenum">
              <a:rPr lang="es-MX" smtClean="0"/>
              <a:t>12</a:t>
            </a:fld>
            <a:endParaRPr lang="es-MX"/>
          </a:p>
        </p:txBody>
      </p:sp>
    </p:spTree>
    <p:extLst>
      <p:ext uri="{BB962C8B-B14F-4D97-AF65-F5344CB8AC3E}">
        <p14:creationId xmlns:p14="http://schemas.microsoft.com/office/powerpoint/2010/main" val="32674346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8E80B1AD-68ED-4804-930D-12AB07DA97FB}" type="slidenum">
              <a:rPr lang="es-MX" smtClean="0"/>
              <a:pPr/>
              <a:t>13</a:t>
            </a:fld>
            <a:endParaRPr lang="es-MX"/>
          </a:p>
        </p:txBody>
      </p:sp>
    </p:spTree>
    <p:extLst>
      <p:ext uri="{BB962C8B-B14F-4D97-AF65-F5344CB8AC3E}">
        <p14:creationId xmlns:p14="http://schemas.microsoft.com/office/powerpoint/2010/main" val="4790106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8E80B1AD-68ED-4804-930D-12AB07DA97FB}" type="slidenum">
              <a:rPr lang="es-MX" smtClean="0"/>
              <a:t>14</a:t>
            </a:fld>
            <a:endParaRPr lang="es-MX"/>
          </a:p>
        </p:txBody>
      </p:sp>
    </p:spTree>
    <p:extLst>
      <p:ext uri="{BB962C8B-B14F-4D97-AF65-F5344CB8AC3E}">
        <p14:creationId xmlns:p14="http://schemas.microsoft.com/office/powerpoint/2010/main" val="27974679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8E80B1AD-68ED-4804-930D-12AB07DA97FB}" type="slidenum">
              <a:rPr lang="es-MX" smtClean="0"/>
              <a:t>15</a:t>
            </a:fld>
            <a:endParaRPr lang="es-MX"/>
          </a:p>
        </p:txBody>
      </p:sp>
    </p:spTree>
    <p:extLst>
      <p:ext uri="{BB962C8B-B14F-4D97-AF65-F5344CB8AC3E}">
        <p14:creationId xmlns:p14="http://schemas.microsoft.com/office/powerpoint/2010/main" val="15299805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8E80B1AD-68ED-4804-930D-12AB07DA97FB}" type="slidenum">
              <a:rPr lang="es-MX" smtClean="0"/>
              <a:t>16</a:t>
            </a:fld>
            <a:endParaRPr lang="es-MX"/>
          </a:p>
        </p:txBody>
      </p:sp>
    </p:spTree>
    <p:extLst>
      <p:ext uri="{BB962C8B-B14F-4D97-AF65-F5344CB8AC3E}">
        <p14:creationId xmlns:p14="http://schemas.microsoft.com/office/powerpoint/2010/main" val="14958619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8E80B1AD-68ED-4804-930D-12AB07DA97FB}" type="slidenum">
              <a:rPr lang="es-MX" smtClean="0"/>
              <a:t>17</a:t>
            </a:fld>
            <a:endParaRPr lang="es-MX"/>
          </a:p>
        </p:txBody>
      </p:sp>
    </p:spTree>
    <p:extLst>
      <p:ext uri="{BB962C8B-B14F-4D97-AF65-F5344CB8AC3E}">
        <p14:creationId xmlns:p14="http://schemas.microsoft.com/office/powerpoint/2010/main" val="35699491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8E80B1AD-68ED-4804-930D-12AB07DA97FB}" type="slidenum">
              <a:rPr lang="es-MX" smtClean="0"/>
              <a:t>18</a:t>
            </a:fld>
            <a:endParaRPr lang="es-MX"/>
          </a:p>
        </p:txBody>
      </p:sp>
    </p:spTree>
    <p:extLst>
      <p:ext uri="{BB962C8B-B14F-4D97-AF65-F5344CB8AC3E}">
        <p14:creationId xmlns:p14="http://schemas.microsoft.com/office/powerpoint/2010/main" val="14965437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8E80B1AD-68ED-4804-930D-12AB07DA97FB}" type="slidenum">
              <a:rPr lang="es-MX" smtClean="0"/>
              <a:t>19</a:t>
            </a:fld>
            <a:endParaRPr lang="es-MX"/>
          </a:p>
        </p:txBody>
      </p:sp>
    </p:spTree>
    <p:extLst>
      <p:ext uri="{BB962C8B-B14F-4D97-AF65-F5344CB8AC3E}">
        <p14:creationId xmlns:p14="http://schemas.microsoft.com/office/powerpoint/2010/main" val="3382452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8E80B1AD-68ED-4804-930D-12AB07DA97FB}" type="slidenum">
              <a:rPr lang="es-MX" smtClean="0"/>
              <a:t>2</a:t>
            </a:fld>
            <a:endParaRPr lang="es-MX"/>
          </a:p>
        </p:txBody>
      </p:sp>
    </p:spTree>
    <p:extLst>
      <p:ext uri="{BB962C8B-B14F-4D97-AF65-F5344CB8AC3E}">
        <p14:creationId xmlns:p14="http://schemas.microsoft.com/office/powerpoint/2010/main" val="11041110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8E80B1AD-68ED-4804-930D-12AB07DA97FB}" type="slidenum">
              <a:rPr lang="es-MX" smtClean="0"/>
              <a:t>20</a:t>
            </a:fld>
            <a:endParaRPr lang="es-MX"/>
          </a:p>
        </p:txBody>
      </p:sp>
    </p:spTree>
    <p:extLst>
      <p:ext uri="{BB962C8B-B14F-4D97-AF65-F5344CB8AC3E}">
        <p14:creationId xmlns:p14="http://schemas.microsoft.com/office/powerpoint/2010/main" val="4340002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8E80B1AD-68ED-4804-930D-12AB07DA97FB}" type="slidenum">
              <a:rPr lang="es-MX" smtClean="0"/>
              <a:pPr/>
              <a:t>21</a:t>
            </a:fld>
            <a:endParaRPr lang="es-MX"/>
          </a:p>
        </p:txBody>
      </p:sp>
    </p:spTree>
    <p:extLst>
      <p:ext uri="{BB962C8B-B14F-4D97-AF65-F5344CB8AC3E}">
        <p14:creationId xmlns:p14="http://schemas.microsoft.com/office/powerpoint/2010/main" val="26640465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8E80B1AD-68ED-4804-930D-12AB07DA97FB}" type="slidenum">
              <a:rPr lang="es-MX" smtClean="0"/>
              <a:t>24</a:t>
            </a:fld>
            <a:endParaRPr lang="es-MX"/>
          </a:p>
        </p:txBody>
      </p:sp>
    </p:spTree>
    <p:extLst>
      <p:ext uri="{BB962C8B-B14F-4D97-AF65-F5344CB8AC3E}">
        <p14:creationId xmlns:p14="http://schemas.microsoft.com/office/powerpoint/2010/main" val="2226691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8E80B1AD-68ED-4804-930D-12AB07DA97FB}" type="slidenum">
              <a:rPr lang="es-MX" smtClean="0"/>
              <a:t>3</a:t>
            </a:fld>
            <a:endParaRPr lang="es-MX"/>
          </a:p>
        </p:txBody>
      </p:sp>
    </p:spTree>
    <p:extLst>
      <p:ext uri="{BB962C8B-B14F-4D97-AF65-F5344CB8AC3E}">
        <p14:creationId xmlns:p14="http://schemas.microsoft.com/office/powerpoint/2010/main" val="3413078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8E80B1AD-68ED-4804-930D-12AB07DA97FB}" type="slidenum">
              <a:rPr lang="es-MX" smtClean="0"/>
              <a:t>4</a:t>
            </a:fld>
            <a:endParaRPr lang="es-MX"/>
          </a:p>
        </p:txBody>
      </p:sp>
    </p:spTree>
    <p:extLst>
      <p:ext uri="{BB962C8B-B14F-4D97-AF65-F5344CB8AC3E}">
        <p14:creationId xmlns:p14="http://schemas.microsoft.com/office/powerpoint/2010/main" val="3069665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8E80B1AD-68ED-4804-930D-12AB07DA97FB}" type="slidenum">
              <a:rPr lang="es-MX" smtClean="0"/>
              <a:t>5</a:t>
            </a:fld>
            <a:endParaRPr lang="es-MX"/>
          </a:p>
        </p:txBody>
      </p:sp>
    </p:spTree>
    <p:extLst>
      <p:ext uri="{BB962C8B-B14F-4D97-AF65-F5344CB8AC3E}">
        <p14:creationId xmlns:p14="http://schemas.microsoft.com/office/powerpoint/2010/main" val="28144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s-ES" b="1" smtClean="0"/>
              <a:t>Señoras y señores:</a:t>
            </a:r>
          </a:p>
          <a:p>
            <a:pPr marL="228600" indent="-228600" eaLnBrk="1" hangingPunct="1"/>
            <a:r>
              <a:rPr lang="es-ES" smtClean="0"/>
              <a:t>En la Administración Pública Federal no sólo hemos realizado un sinnúmero de acciones de combate a la corrupción; también hemos asegurado la transparencia en la gestión del gobierno e institucionalizado la rendición de cuentas.</a:t>
            </a:r>
          </a:p>
          <a:p>
            <a:pPr marL="228600" indent="-228600" eaLnBrk="1" hangingPunct="1"/>
            <a:r>
              <a:rPr lang="es-ES" smtClean="0"/>
              <a:t>Por ello, hemos implementado políticas públicas que permiten, no sólo garantizar el derecho de acceso a la información, sino también poner a disposición de la ciudadanía información clara, con la que puede evaluar las acciones del gobierno y exigir una rendición de cuentas públicas efectiva.</a:t>
            </a:r>
          </a:p>
          <a:p>
            <a:pPr marL="228600" indent="-228600" eaLnBrk="1" hangingPunct="1"/>
            <a:r>
              <a:rPr lang="es-ES" smtClean="0"/>
              <a:t>El Presidente Calderón nos instruyó a todos los funcionarios de la Administración Pública Federal, para que privilegiemos el principio de máxima publicidad de la información y que limitemos al máximo el establecimiento de reservas de información. </a:t>
            </a:r>
          </a:p>
          <a:p>
            <a:pPr marL="228600" indent="-228600" eaLnBrk="1" hangingPunct="1"/>
            <a:r>
              <a:rPr lang="es-ES" smtClean="0"/>
              <a:t>Con esta instrucción, refrendamos el compromiso de fortalecer las bases de una primera generación de Transparencia, en la que los ciudadanos acceden a la información pública mediante solicitudes expresas. </a:t>
            </a:r>
          </a:p>
          <a:p>
            <a:pPr marL="228600" indent="-228600" eaLnBrk="1" hangingPunct="1"/>
            <a:r>
              <a:rPr lang="es-ES" smtClean="0"/>
              <a:t>Hoy ya pasamos esa primera fase y estamos consolidando las bases de una segunda generación de Transparencia, en la que el gobierno federal adopta una postura proactiva y provee a los ciudadanos de información, con la que pueden tomar decisiones más efectivas respecto a los bienes y servicios que reciben del gobierno federal.</a:t>
            </a:r>
          </a:p>
          <a:p>
            <a:pPr marL="228600" indent="-228600" eaLnBrk="1" hangingPunct="1"/>
            <a:r>
              <a:rPr lang="es-ES" smtClean="0"/>
              <a:t>En este sentido, los esfuerzos por parte de la Secretaría de la Función Pública están orientados a impulsar una política de transparencia que hemos denominado “Transparencia Focalizada”, y que consiste en que todas las dependencias y entidades de la Administración Pública Federal, identifiquen y publiquen información de alto impacto ciudadano, es decir, que sirva para disminuir riesgos, para solucionar problemas públicos y para mejorar los trámites y servicios que ofrece el gobierno.</a:t>
            </a:r>
          </a:p>
          <a:p>
            <a:pPr marL="228600" indent="-228600" eaLnBrk="1" hangingPunct="1"/>
            <a:r>
              <a:rPr lang="es-ES" smtClean="0"/>
              <a:t>Al mes de agosto de 2012 , el 100 por ciento de las dependencias y entidades federales proporcionan hoy en día información útil y valiosa a los ciudadanos. </a:t>
            </a:r>
          </a:p>
        </p:txBody>
      </p:sp>
    </p:spTree>
    <p:extLst>
      <p:ext uri="{BB962C8B-B14F-4D97-AF65-F5344CB8AC3E}">
        <p14:creationId xmlns:p14="http://schemas.microsoft.com/office/powerpoint/2010/main" val="3878211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8E80B1AD-68ED-4804-930D-12AB07DA97FB}" type="slidenum">
              <a:rPr lang="es-MX" smtClean="0"/>
              <a:t>7</a:t>
            </a:fld>
            <a:endParaRPr lang="es-MX"/>
          </a:p>
        </p:txBody>
      </p:sp>
    </p:spTree>
    <p:extLst>
      <p:ext uri="{BB962C8B-B14F-4D97-AF65-F5344CB8AC3E}">
        <p14:creationId xmlns:p14="http://schemas.microsoft.com/office/powerpoint/2010/main" val="2652932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8E80B1AD-68ED-4804-930D-12AB07DA97FB}" type="slidenum">
              <a:rPr lang="es-MX" smtClean="0"/>
              <a:t>8</a:t>
            </a:fld>
            <a:endParaRPr lang="es-MX"/>
          </a:p>
        </p:txBody>
      </p:sp>
    </p:spTree>
    <p:extLst>
      <p:ext uri="{BB962C8B-B14F-4D97-AF65-F5344CB8AC3E}">
        <p14:creationId xmlns:p14="http://schemas.microsoft.com/office/powerpoint/2010/main" val="2388340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8E80B1AD-68ED-4804-930D-12AB07DA97FB}" type="slidenum">
              <a:rPr lang="es-MX" smtClean="0"/>
              <a:t>9</a:t>
            </a:fld>
            <a:endParaRPr lang="es-MX"/>
          </a:p>
        </p:txBody>
      </p:sp>
    </p:spTree>
    <p:extLst>
      <p:ext uri="{BB962C8B-B14F-4D97-AF65-F5344CB8AC3E}">
        <p14:creationId xmlns:p14="http://schemas.microsoft.com/office/powerpoint/2010/main" val="2165728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9A0B077C-5BE0-4F8B-9ECB-906EB235997A}" type="datetimeFigureOut">
              <a:rPr lang="es-MX" smtClean="0"/>
              <a:t>10/02/2015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5C82B23-46E6-4E15-9319-93B8CBA2F76A}" type="slidenum">
              <a:rPr lang="es-MX" smtClean="0"/>
              <a:t>‹Nº›</a:t>
            </a:fld>
            <a:endParaRPr lang="es-MX"/>
          </a:p>
        </p:txBody>
      </p:sp>
    </p:spTree>
    <p:extLst>
      <p:ext uri="{BB962C8B-B14F-4D97-AF65-F5344CB8AC3E}">
        <p14:creationId xmlns:p14="http://schemas.microsoft.com/office/powerpoint/2010/main" val="1304513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9A0B077C-5BE0-4F8B-9ECB-906EB235997A}" type="datetimeFigureOut">
              <a:rPr lang="es-MX" smtClean="0"/>
              <a:t>10/02/2015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5C82B23-46E6-4E15-9319-93B8CBA2F76A}" type="slidenum">
              <a:rPr lang="es-MX" smtClean="0"/>
              <a:t>‹Nº›</a:t>
            </a:fld>
            <a:endParaRPr lang="es-MX"/>
          </a:p>
        </p:txBody>
      </p:sp>
    </p:spTree>
    <p:extLst>
      <p:ext uri="{BB962C8B-B14F-4D97-AF65-F5344CB8AC3E}">
        <p14:creationId xmlns:p14="http://schemas.microsoft.com/office/powerpoint/2010/main" val="3343130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9A0B077C-5BE0-4F8B-9ECB-906EB235997A}" type="datetimeFigureOut">
              <a:rPr lang="es-MX" smtClean="0"/>
              <a:t>10/02/2015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5C82B23-46E6-4E15-9319-93B8CBA2F76A}" type="slidenum">
              <a:rPr lang="es-MX" smtClean="0"/>
              <a:t>‹Nº›</a:t>
            </a:fld>
            <a:endParaRPr lang="es-MX"/>
          </a:p>
        </p:txBody>
      </p:sp>
    </p:spTree>
    <p:extLst>
      <p:ext uri="{BB962C8B-B14F-4D97-AF65-F5344CB8AC3E}">
        <p14:creationId xmlns:p14="http://schemas.microsoft.com/office/powerpoint/2010/main" val="4279145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2_Diapositiva de título">
    <p:spTree>
      <p:nvGrpSpPr>
        <p:cNvPr id="1" name=""/>
        <p:cNvGrpSpPr/>
        <p:nvPr/>
      </p:nvGrpSpPr>
      <p:grpSpPr>
        <a:xfrm>
          <a:off x="0" y="0"/>
          <a:ext cx="0" cy="0"/>
          <a:chOff x="0" y="0"/>
          <a:chExt cx="0" cy="0"/>
        </a:xfrm>
      </p:grpSpPr>
      <p:sp>
        <p:nvSpPr>
          <p:cNvPr id="61442" name="Rectangle 2"/>
          <p:cNvSpPr>
            <a:spLocks noGrp="1" noChangeArrowheads="1"/>
          </p:cNvSpPr>
          <p:nvPr/>
        </p:nvSpPr>
        <p:spPr bwMode="auto">
          <a:xfrm>
            <a:off x="179388" y="269875"/>
            <a:ext cx="7777162" cy="1143000"/>
          </a:xfrm>
          <a:prstGeom prst="rect">
            <a:avLst/>
          </a:prstGeom>
        </p:spPr>
        <p:txBody>
          <a:bodyPr anchor="ctr"/>
          <a:lstStyle/>
          <a:p>
            <a:pPr algn="ctr" eaLnBrk="0" hangingPunct="0"/>
            <a:endParaRPr lang="es-MX" sz="3600" b="1">
              <a:solidFill>
                <a:schemeClr val="tx2"/>
              </a:solidFill>
              <a:latin typeface="Calibri" pitchFamily="34" charset="0"/>
            </a:endParaRPr>
          </a:p>
        </p:txBody>
      </p:sp>
      <p:sp>
        <p:nvSpPr>
          <p:cNvPr id="61443" name="Rectangle 3"/>
          <p:cNvSpPr>
            <a:spLocks noGrp="1" noChangeArrowheads="1"/>
          </p:cNvSpPr>
          <p:nvPr/>
        </p:nvSpPr>
        <p:spPr bwMode="auto">
          <a:xfrm>
            <a:off x="179388" y="1700213"/>
            <a:ext cx="8785225" cy="4425950"/>
          </a:xfrm>
          <a:prstGeom prst="rect">
            <a:avLst/>
          </a:prstGeom>
        </p:spPr>
        <p:txBody>
          <a:bodyPr/>
          <a:lstStyle/>
          <a:p>
            <a:pPr marL="342900" indent="-342900" eaLnBrk="0" hangingPunct="0">
              <a:spcBef>
                <a:spcPct val="20000"/>
              </a:spcBef>
              <a:buFontTx/>
              <a:buChar char="•"/>
            </a:pPr>
            <a:endParaRPr lang="es-MX" sz="3200">
              <a:latin typeface="Calibri" pitchFamily="34" charset="0"/>
            </a:endParaRPr>
          </a:p>
        </p:txBody>
      </p:sp>
    </p:spTree>
    <p:extLst>
      <p:ext uri="{BB962C8B-B14F-4D97-AF65-F5344CB8AC3E}">
        <p14:creationId xmlns:p14="http://schemas.microsoft.com/office/powerpoint/2010/main" val="540353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9A0B077C-5BE0-4F8B-9ECB-906EB235997A}" type="datetimeFigureOut">
              <a:rPr lang="es-MX" smtClean="0"/>
              <a:t>10/02/2015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5C82B23-46E6-4E15-9319-93B8CBA2F76A}" type="slidenum">
              <a:rPr lang="es-MX" smtClean="0"/>
              <a:t>‹Nº›</a:t>
            </a:fld>
            <a:endParaRPr lang="es-MX"/>
          </a:p>
        </p:txBody>
      </p:sp>
    </p:spTree>
    <p:extLst>
      <p:ext uri="{BB962C8B-B14F-4D97-AF65-F5344CB8AC3E}">
        <p14:creationId xmlns:p14="http://schemas.microsoft.com/office/powerpoint/2010/main" val="4021899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A0B077C-5BE0-4F8B-9ECB-906EB235997A}" type="datetimeFigureOut">
              <a:rPr lang="es-MX" smtClean="0"/>
              <a:t>10/02/2015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5C82B23-46E6-4E15-9319-93B8CBA2F76A}" type="slidenum">
              <a:rPr lang="es-MX" smtClean="0"/>
              <a:t>‹Nº›</a:t>
            </a:fld>
            <a:endParaRPr lang="es-MX"/>
          </a:p>
        </p:txBody>
      </p:sp>
    </p:spTree>
    <p:extLst>
      <p:ext uri="{BB962C8B-B14F-4D97-AF65-F5344CB8AC3E}">
        <p14:creationId xmlns:p14="http://schemas.microsoft.com/office/powerpoint/2010/main" val="1222847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9A0B077C-5BE0-4F8B-9ECB-906EB235997A}" type="datetimeFigureOut">
              <a:rPr lang="es-MX" smtClean="0"/>
              <a:t>10/02/2015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C5C82B23-46E6-4E15-9319-93B8CBA2F76A}" type="slidenum">
              <a:rPr lang="es-MX" smtClean="0"/>
              <a:t>‹Nº›</a:t>
            </a:fld>
            <a:endParaRPr lang="es-MX"/>
          </a:p>
        </p:txBody>
      </p:sp>
    </p:spTree>
    <p:extLst>
      <p:ext uri="{BB962C8B-B14F-4D97-AF65-F5344CB8AC3E}">
        <p14:creationId xmlns:p14="http://schemas.microsoft.com/office/powerpoint/2010/main" val="2474027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9A0B077C-5BE0-4F8B-9ECB-906EB235997A}" type="datetimeFigureOut">
              <a:rPr lang="es-MX" smtClean="0"/>
              <a:t>10/02/2015</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C5C82B23-46E6-4E15-9319-93B8CBA2F76A}" type="slidenum">
              <a:rPr lang="es-MX" smtClean="0"/>
              <a:t>‹Nº›</a:t>
            </a:fld>
            <a:endParaRPr lang="es-MX"/>
          </a:p>
        </p:txBody>
      </p:sp>
    </p:spTree>
    <p:extLst>
      <p:ext uri="{BB962C8B-B14F-4D97-AF65-F5344CB8AC3E}">
        <p14:creationId xmlns:p14="http://schemas.microsoft.com/office/powerpoint/2010/main" val="267724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9A0B077C-5BE0-4F8B-9ECB-906EB235997A}" type="datetimeFigureOut">
              <a:rPr lang="es-MX" smtClean="0"/>
              <a:t>10/02/2015</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C5C82B23-46E6-4E15-9319-93B8CBA2F76A}" type="slidenum">
              <a:rPr lang="es-MX" smtClean="0"/>
              <a:t>‹Nº›</a:t>
            </a:fld>
            <a:endParaRPr lang="es-MX"/>
          </a:p>
        </p:txBody>
      </p:sp>
    </p:spTree>
    <p:extLst>
      <p:ext uri="{BB962C8B-B14F-4D97-AF65-F5344CB8AC3E}">
        <p14:creationId xmlns:p14="http://schemas.microsoft.com/office/powerpoint/2010/main" val="3438289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A0B077C-5BE0-4F8B-9ECB-906EB235997A}" type="datetimeFigureOut">
              <a:rPr lang="es-MX" smtClean="0"/>
              <a:t>10/02/2015</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C5C82B23-46E6-4E15-9319-93B8CBA2F76A}" type="slidenum">
              <a:rPr lang="es-MX" smtClean="0"/>
              <a:t>‹Nº›</a:t>
            </a:fld>
            <a:endParaRPr lang="es-MX"/>
          </a:p>
        </p:txBody>
      </p:sp>
    </p:spTree>
    <p:extLst>
      <p:ext uri="{BB962C8B-B14F-4D97-AF65-F5344CB8AC3E}">
        <p14:creationId xmlns:p14="http://schemas.microsoft.com/office/powerpoint/2010/main" val="4265002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A0B077C-5BE0-4F8B-9ECB-906EB235997A}" type="datetimeFigureOut">
              <a:rPr lang="es-MX" smtClean="0"/>
              <a:t>10/02/2015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C5C82B23-46E6-4E15-9319-93B8CBA2F76A}" type="slidenum">
              <a:rPr lang="es-MX" smtClean="0"/>
              <a:t>‹Nº›</a:t>
            </a:fld>
            <a:endParaRPr lang="es-MX"/>
          </a:p>
        </p:txBody>
      </p:sp>
    </p:spTree>
    <p:extLst>
      <p:ext uri="{BB962C8B-B14F-4D97-AF65-F5344CB8AC3E}">
        <p14:creationId xmlns:p14="http://schemas.microsoft.com/office/powerpoint/2010/main" val="1548341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A0B077C-5BE0-4F8B-9ECB-906EB235997A}" type="datetimeFigureOut">
              <a:rPr lang="es-MX" smtClean="0"/>
              <a:t>10/02/2015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C5C82B23-46E6-4E15-9319-93B8CBA2F76A}" type="slidenum">
              <a:rPr lang="es-MX" smtClean="0"/>
              <a:t>‹Nº›</a:t>
            </a:fld>
            <a:endParaRPr lang="es-MX"/>
          </a:p>
        </p:txBody>
      </p:sp>
    </p:spTree>
    <p:extLst>
      <p:ext uri="{BB962C8B-B14F-4D97-AF65-F5344CB8AC3E}">
        <p14:creationId xmlns:p14="http://schemas.microsoft.com/office/powerpoint/2010/main" val="3092079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0B077C-5BE0-4F8B-9ECB-906EB235997A}" type="datetimeFigureOut">
              <a:rPr lang="es-MX" smtClean="0"/>
              <a:t>10/02/2015</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C82B23-46E6-4E15-9319-93B8CBA2F76A}" type="slidenum">
              <a:rPr lang="es-MX" smtClean="0"/>
              <a:t>‹Nº›</a:t>
            </a:fld>
            <a:endParaRPr lang="es-MX"/>
          </a:p>
        </p:txBody>
      </p:sp>
    </p:spTree>
    <p:extLst>
      <p:ext uri="{BB962C8B-B14F-4D97-AF65-F5344CB8AC3E}">
        <p14:creationId xmlns:p14="http://schemas.microsoft.com/office/powerpoint/2010/main" val="4081634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diagramLayout" Target="../diagrams/layout1.xml"/><Relationship Id="rId12"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Data" Target="../diagrams/data1.xml"/><Relationship Id="rId11" Type="http://schemas.openxmlformats.org/officeDocument/2006/relationships/image" Target="../media/image6.gif"/><Relationship Id="rId5" Type="http://schemas.openxmlformats.org/officeDocument/2006/relationships/image" Target="../media/image5.jpeg"/><Relationship Id="rId10" Type="http://schemas.microsoft.com/office/2007/relationships/diagramDrawing" Target="../diagrams/drawing1.xml"/><Relationship Id="rId4" Type="http://schemas.openxmlformats.org/officeDocument/2006/relationships/image" Target="../media/image4.jpeg"/><Relationship Id="rId9" Type="http://schemas.openxmlformats.org/officeDocument/2006/relationships/diagramColors" Target="../diagrams/colors1.xml"/><Relationship Id="rId1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3"/>
          <p:cNvSpPr txBox="1">
            <a:spLocks noChangeArrowheads="1"/>
          </p:cNvSpPr>
          <p:nvPr/>
        </p:nvSpPr>
        <p:spPr>
          <a:xfrm>
            <a:off x="889644" y="3140968"/>
            <a:ext cx="7570788" cy="16561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5100" b="1" dirty="0" smtClean="0">
                <a:solidFill>
                  <a:schemeClr val="tx1">
                    <a:lumMod val="75000"/>
                    <a:lumOff val="25000"/>
                  </a:schemeClr>
                </a:solidFill>
              </a:rPr>
              <a:t>Política de Transparencia </a:t>
            </a:r>
          </a:p>
          <a:p>
            <a:endParaRPr lang="es-ES" sz="5100" b="1" dirty="0">
              <a:solidFill>
                <a:schemeClr val="tx1">
                  <a:lumMod val="75000"/>
                  <a:lumOff val="25000"/>
                </a:schemeClr>
              </a:solidFill>
            </a:endParaRPr>
          </a:p>
          <a:p>
            <a:endParaRPr lang="es-ES" sz="3000" b="1" dirty="0" smtClean="0">
              <a:solidFill>
                <a:schemeClr val="tx1">
                  <a:lumMod val="75000"/>
                  <a:lumOff val="25000"/>
                </a:schemeClr>
              </a:solidFill>
            </a:endParaRPr>
          </a:p>
          <a:p>
            <a:endParaRPr lang="es-ES" sz="5700" b="1" dirty="0" smtClean="0">
              <a:solidFill>
                <a:schemeClr val="tx1">
                  <a:lumMod val="75000"/>
                  <a:lumOff val="25000"/>
                </a:schemeClr>
              </a:solidFill>
            </a:endParaRPr>
          </a:p>
        </p:txBody>
      </p:sp>
      <p:pic>
        <p:nvPicPr>
          <p:cNvPr id="1030" name="Picture 6" descr="http://1.bp.blogspot.com/-JJtl3T3aOSE/ULraZo_20wI/AAAAAAAAE8M/qWQyElX9bco/s1600/logo_pen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8604" y="186949"/>
            <a:ext cx="3438339" cy="1149966"/>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755576" y="4831992"/>
            <a:ext cx="4572000" cy="1200329"/>
          </a:xfrm>
          <a:prstGeom prst="rect">
            <a:avLst/>
          </a:prstGeom>
        </p:spPr>
        <p:txBody>
          <a:bodyPr>
            <a:spAutoFit/>
          </a:bodyPr>
          <a:lstStyle/>
          <a:p>
            <a:pPr algn="r"/>
            <a:r>
              <a:rPr lang="en-US" sz="2400" dirty="0"/>
              <a:t>	</a:t>
            </a:r>
            <a:endParaRPr lang="en-US" sz="2400" dirty="0" smtClean="0"/>
          </a:p>
          <a:p>
            <a:endParaRPr lang="en-US" sz="2400" dirty="0" smtClean="0"/>
          </a:p>
          <a:p>
            <a:endParaRPr lang="en-US" sz="2400" dirty="0" smtClean="0"/>
          </a:p>
        </p:txBody>
      </p:sp>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483" t="46497" r="63165" b="51337"/>
          <a:stretch/>
        </p:blipFill>
        <p:spPr bwMode="auto">
          <a:xfrm>
            <a:off x="2299933" y="5265164"/>
            <a:ext cx="5040560" cy="232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9665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05094" y="692696"/>
            <a:ext cx="6912768" cy="461665"/>
          </a:xfrm>
          <a:prstGeom prst="rect">
            <a:avLst/>
          </a:prstGeom>
          <a:noFill/>
          <a:ln>
            <a:noFill/>
          </a:ln>
        </p:spPr>
        <p:txBody>
          <a:bodyPr wrap="square" rtlCol="0">
            <a:spAutoFit/>
          </a:bodyPr>
          <a:lstStyle/>
          <a:p>
            <a:r>
              <a:rPr lang="es-MX" sz="2400" b="1" i="1" dirty="0" smtClean="0">
                <a:solidFill>
                  <a:srgbClr val="C00000"/>
                </a:solidFill>
                <a:latin typeface="Times New Roman" pitchFamily="18" charset="0"/>
                <a:cs typeface="Times New Roman" pitchFamily="18" charset="0"/>
              </a:rPr>
              <a:t>Implementación en el Gobierno de la República</a:t>
            </a:r>
            <a:endParaRPr lang="es-MX" sz="2400" b="1" i="1" dirty="0">
              <a:solidFill>
                <a:srgbClr val="C00000"/>
              </a:solidFill>
              <a:latin typeface="Times New Roman" pitchFamily="18" charset="0"/>
              <a:cs typeface="Times New Roman" pitchFamily="18" charset="0"/>
            </a:endParaRPr>
          </a:p>
        </p:txBody>
      </p:sp>
      <p:sp>
        <p:nvSpPr>
          <p:cNvPr id="5" name="4 Rectángulo"/>
          <p:cNvSpPr/>
          <p:nvPr/>
        </p:nvSpPr>
        <p:spPr>
          <a:xfrm>
            <a:off x="539552" y="2554487"/>
            <a:ext cx="2232248" cy="2669329"/>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400" dirty="0">
                <a:solidFill>
                  <a:schemeClr val="tx1"/>
                </a:solidFill>
                <a:latin typeface="Times New Roman" pitchFamily="18" charset="0"/>
                <a:cs typeface="Times New Roman" pitchFamily="18" charset="0"/>
              </a:rPr>
              <a:t>El Manual Administrativo de Aplicación General en las Materias de Transparencia y de archivos establece las características y ubicación de la información en los portales institucionales.</a:t>
            </a:r>
          </a:p>
          <a:p>
            <a:pPr algn="ctr"/>
            <a:endParaRPr lang="es-MX" dirty="0"/>
          </a:p>
        </p:txBody>
      </p:sp>
      <p:sp>
        <p:nvSpPr>
          <p:cNvPr id="6" name="5 Rectángulo"/>
          <p:cNvSpPr/>
          <p:nvPr/>
        </p:nvSpPr>
        <p:spPr>
          <a:xfrm>
            <a:off x="539552" y="1700808"/>
            <a:ext cx="2232248" cy="593855"/>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1"/>
                </a:solidFill>
              </a:rPr>
              <a:t>Obligación Normativa</a:t>
            </a:r>
          </a:p>
        </p:txBody>
      </p:sp>
      <p:sp>
        <p:nvSpPr>
          <p:cNvPr id="7" name="6 Rectángulo"/>
          <p:cNvSpPr/>
          <p:nvPr/>
        </p:nvSpPr>
        <p:spPr>
          <a:xfrm>
            <a:off x="3347864" y="2569143"/>
            <a:ext cx="2232248" cy="2669329"/>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400" dirty="0" smtClean="0">
                <a:solidFill>
                  <a:schemeClr val="tx1"/>
                </a:solidFill>
                <a:latin typeface="Times New Roman" pitchFamily="18" charset="0"/>
                <a:cs typeface="Times New Roman" pitchFamily="18" charset="0"/>
              </a:rPr>
              <a:t>Desde el año 2007, la </a:t>
            </a:r>
            <a:r>
              <a:rPr lang="es-MX" sz="1400" dirty="0">
                <a:solidFill>
                  <a:schemeClr val="tx1"/>
                </a:solidFill>
                <a:latin typeface="Times New Roman" pitchFamily="18" charset="0"/>
                <a:cs typeface="Times New Roman" pitchFamily="18" charset="0"/>
              </a:rPr>
              <a:t>Unidad de Políticas </a:t>
            </a:r>
            <a:r>
              <a:rPr lang="es-MX" sz="1400" dirty="0" smtClean="0">
                <a:solidFill>
                  <a:schemeClr val="tx1"/>
                </a:solidFill>
                <a:latin typeface="Times New Roman" pitchFamily="18" charset="0"/>
                <a:cs typeface="Times New Roman" pitchFamily="18" charset="0"/>
              </a:rPr>
              <a:t>de Transparencia y Cooperación Internacional emite una </a:t>
            </a:r>
            <a:r>
              <a:rPr lang="es-MX" sz="1400" dirty="0" smtClean="0">
                <a:solidFill>
                  <a:srgbClr val="FF0000"/>
                </a:solidFill>
                <a:latin typeface="Times New Roman" pitchFamily="18" charset="0"/>
                <a:cs typeface="Times New Roman" pitchFamily="18" charset="0"/>
              </a:rPr>
              <a:t>Guía del Tema</a:t>
            </a:r>
            <a:r>
              <a:rPr lang="es-MX" sz="1400" dirty="0" smtClean="0">
                <a:solidFill>
                  <a:schemeClr val="tx1"/>
                </a:solidFill>
                <a:latin typeface="Times New Roman" pitchFamily="18" charset="0"/>
                <a:cs typeface="Times New Roman" pitchFamily="18" charset="0"/>
              </a:rPr>
              <a:t>, un documento que orienta la implementación de las acciones establecidas en el Manual.</a:t>
            </a:r>
          </a:p>
          <a:p>
            <a:pPr algn="just"/>
            <a:endParaRPr lang="es-MX" sz="1400" dirty="0">
              <a:solidFill>
                <a:schemeClr val="tx1"/>
              </a:solidFill>
              <a:latin typeface="Times New Roman" pitchFamily="18" charset="0"/>
              <a:cs typeface="Times New Roman" pitchFamily="18" charset="0"/>
            </a:endParaRPr>
          </a:p>
        </p:txBody>
      </p:sp>
      <p:sp>
        <p:nvSpPr>
          <p:cNvPr id="8" name="7 Rectángulo"/>
          <p:cNvSpPr/>
          <p:nvPr/>
        </p:nvSpPr>
        <p:spPr>
          <a:xfrm>
            <a:off x="3347864" y="1715464"/>
            <a:ext cx="2232248" cy="593855"/>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t>Implementación</a:t>
            </a:r>
            <a:endParaRPr lang="es-MX" b="1" dirty="0"/>
          </a:p>
        </p:txBody>
      </p:sp>
      <p:sp>
        <p:nvSpPr>
          <p:cNvPr id="9" name="8 Rectángulo"/>
          <p:cNvSpPr/>
          <p:nvPr/>
        </p:nvSpPr>
        <p:spPr>
          <a:xfrm>
            <a:off x="6156176" y="2594479"/>
            <a:ext cx="2232248" cy="2669329"/>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400" dirty="0">
                <a:solidFill>
                  <a:schemeClr val="tx1"/>
                </a:solidFill>
                <a:latin typeface="Times New Roman" pitchFamily="18" charset="0"/>
                <a:cs typeface="Times New Roman" pitchFamily="18" charset="0"/>
              </a:rPr>
              <a:t>Se realizan una evaluación anual de cumplimiento y dos procesos de retroalimentación para verificar el cumplimiento de las acciones.</a:t>
            </a:r>
          </a:p>
          <a:p>
            <a:pPr algn="ctr"/>
            <a:endParaRPr lang="es-MX" dirty="0"/>
          </a:p>
        </p:txBody>
      </p:sp>
      <p:sp>
        <p:nvSpPr>
          <p:cNvPr id="10" name="9 Rectángulo"/>
          <p:cNvSpPr/>
          <p:nvPr/>
        </p:nvSpPr>
        <p:spPr>
          <a:xfrm>
            <a:off x="6156176" y="1740800"/>
            <a:ext cx="2232248" cy="593855"/>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t>Evaluación</a:t>
            </a:r>
            <a:endParaRPr lang="es-MX" b="1" dirty="0"/>
          </a:p>
        </p:txBody>
      </p:sp>
      <p:pic>
        <p:nvPicPr>
          <p:cNvPr id="12"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36679" t="45456" r="45583" b="30669"/>
          <a:stretch/>
        </p:blipFill>
        <p:spPr bwMode="auto">
          <a:xfrm>
            <a:off x="7514902" y="4974422"/>
            <a:ext cx="1304962" cy="1097753"/>
          </a:xfrm>
          <a:prstGeom prst="rect">
            <a:avLst/>
          </a:prstGeom>
          <a:noFill/>
          <a:ln w="9525">
            <a:solidFill>
              <a:schemeClr val="bg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13 Rectángulo"/>
          <p:cNvSpPr/>
          <p:nvPr/>
        </p:nvSpPr>
        <p:spPr>
          <a:xfrm>
            <a:off x="-36512" y="6309320"/>
            <a:ext cx="7920880"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smtClean="0">
                <a:solidFill>
                  <a:schemeClr val="tx1"/>
                </a:solidFill>
              </a:rPr>
              <a:t>Nota: El Manual cuenta con un procedimiento denominado 6.4 Información Socialmente útil o focalizada </a:t>
            </a:r>
            <a:endParaRPr lang="es-MX" sz="1200" b="1" dirty="0">
              <a:solidFill>
                <a:schemeClr val="tx1"/>
              </a:solidFill>
            </a:endParaRPr>
          </a:p>
        </p:txBody>
      </p:sp>
      <p:pic>
        <p:nvPicPr>
          <p:cNvPr id="15" name="Imagen 14"/>
          <p:cNvPicPr>
            <a:picLocks noChangeAspect="1"/>
          </p:cNvPicPr>
          <p:nvPr/>
        </p:nvPicPr>
        <p:blipFill rotWithShape="1">
          <a:blip r:embed="rId4"/>
          <a:srcRect l="35219" t="11224" r="36176" b="26276"/>
          <a:stretch/>
        </p:blipFill>
        <p:spPr>
          <a:xfrm>
            <a:off x="1619672" y="4683464"/>
            <a:ext cx="1296752" cy="1585864"/>
          </a:xfrm>
          <a:prstGeom prst="rect">
            <a:avLst/>
          </a:prstGeom>
          <a:ln>
            <a:solidFill>
              <a:schemeClr val="bg1">
                <a:lumMod val="50000"/>
              </a:schemeClr>
            </a:solidFill>
          </a:ln>
        </p:spPr>
      </p:pic>
      <p:pic>
        <p:nvPicPr>
          <p:cNvPr id="16" name="Imagen 15"/>
          <p:cNvPicPr>
            <a:picLocks noChangeAspect="1"/>
          </p:cNvPicPr>
          <p:nvPr/>
        </p:nvPicPr>
        <p:blipFill rotWithShape="1">
          <a:blip r:embed="rId5"/>
          <a:srcRect l="27795" t="29709" r="11330" b="15537"/>
          <a:stretch/>
        </p:blipFill>
        <p:spPr>
          <a:xfrm>
            <a:off x="4644007" y="4856673"/>
            <a:ext cx="1224137" cy="1452647"/>
          </a:xfrm>
          <a:prstGeom prst="rect">
            <a:avLst/>
          </a:prstGeom>
          <a:ln w="38100">
            <a:solidFill>
              <a:schemeClr val="bg1">
                <a:lumMod val="50000"/>
              </a:schemeClr>
            </a:solidFill>
          </a:ln>
        </p:spPr>
      </p:pic>
    </p:spTree>
    <p:extLst>
      <p:ext uri="{BB962C8B-B14F-4D97-AF65-F5344CB8AC3E}">
        <p14:creationId xmlns:p14="http://schemas.microsoft.com/office/powerpoint/2010/main" val="13478007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777269" y="692696"/>
            <a:ext cx="2304256" cy="396043"/>
            <a:chOff x="1355474" y="3438624"/>
            <a:chExt cx="7681021" cy="1473696"/>
          </a:xfrm>
          <a:solidFill>
            <a:srgbClr val="0070C0"/>
          </a:solidFill>
        </p:grpSpPr>
        <p:sp>
          <p:nvSpPr>
            <p:cNvPr id="5" name="4 Rectángulo redondeado"/>
            <p:cNvSpPr/>
            <p:nvPr/>
          </p:nvSpPr>
          <p:spPr>
            <a:xfrm>
              <a:off x="1355474" y="3438624"/>
              <a:ext cx="7681021" cy="1473696"/>
            </a:xfrm>
            <a:prstGeom prst="roundRect">
              <a:avLst>
                <a:gd name="adj" fmla="val 10000"/>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5 Rectángulo"/>
            <p:cNvSpPr/>
            <p:nvPr/>
          </p:nvSpPr>
          <p:spPr>
            <a:xfrm>
              <a:off x="1398636" y="3481787"/>
              <a:ext cx="7541763" cy="138737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schemeClr val="bg1"/>
                  </a:solidFill>
                </a:rPr>
                <a:t>2007 </a:t>
              </a:r>
              <a:r>
                <a:rPr lang="es-MX" b="1" dirty="0">
                  <a:solidFill>
                    <a:schemeClr val="bg1"/>
                  </a:solidFill>
                </a:rPr>
                <a:t>- 2009</a:t>
              </a:r>
            </a:p>
          </p:txBody>
        </p:sp>
      </p:grpSp>
      <p:grpSp>
        <p:nvGrpSpPr>
          <p:cNvPr id="7" name="6 Grupo"/>
          <p:cNvGrpSpPr/>
          <p:nvPr/>
        </p:nvGrpSpPr>
        <p:grpSpPr>
          <a:xfrm>
            <a:off x="3297549" y="692696"/>
            <a:ext cx="2304256" cy="396043"/>
            <a:chOff x="1355474" y="3438624"/>
            <a:chExt cx="7681021" cy="1473696"/>
          </a:xfrm>
          <a:solidFill>
            <a:srgbClr val="0070C0"/>
          </a:solidFill>
        </p:grpSpPr>
        <p:sp>
          <p:nvSpPr>
            <p:cNvPr id="8" name="7 Rectángulo redondeado"/>
            <p:cNvSpPr/>
            <p:nvPr/>
          </p:nvSpPr>
          <p:spPr>
            <a:xfrm>
              <a:off x="1355474" y="3438624"/>
              <a:ext cx="7681021" cy="1473696"/>
            </a:xfrm>
            <a:prstGeom prst="roundRect">
              <a:avLst>
                <a:gd name="adj" fmla="val 10000"/>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8 Rectángulo"/>
            <p:cNvSpPr/>
            <p:nvPr/>
          </p:nvSpPr>
          <p:spPr>
            <a:xfrm>
              <a:off x="1398636" y="3481787"/>
              <a:ext cx="7541763" cy="138737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1"/>
                  </a:solidFill>
                </a:rPr>
                <a:t>2010</a:t>
              </a:r>
            </a:p>
          </p:txBody>
        </p:sp>
      </p:grpSp>
      <p:grpSp>
        <p:nvGrpSpPr>
          <p:cNvPr id="10" name="9 Grupo"/>
          <p:cNvGrpSpPr/>
          <p:nvPr/>
        </p:nvGrpSpPr>
        <p:grpSpPr>
          <a:xfrm>
            <a:off x="5961845" y="692866"/>
            <a:ext cx="2271133" cy="396043"/>
            <a:chOff x="1355474" y="3438624"/>
            <a:chExt cx="7681021" cy="1473696"/>
          </a:xfrm>
          <a:solidFill>
            <a:srgbClr val="0070C0"/>
          </a:solidFill>
        </p:grpSpPr>
        <p:sp>
          <p:nvSpPr>
            <p:cNvPr id="11" name="10 Rectángulo redondeado"/>
            <p:cNvSpPr/>
            <p:nvPr/>
          </p:nvSpPr>
          <p:spPr>
            <a:xfrm>
              <a:off x="1355474" y="3438624"/>
              <a:ext cx="7681021" cy="1473696"/>
            </a:xfrm>
            <a:prstGeom prst="roundRect">
              <a:avLst>
                <a:gd name="adj" fmla="val 10000"/>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11 Rectángulo"/>
            <p:cNvSpPr/>
            <p:nvPr/>
          </p:nvSpPr>
          <p:spPr>
            <a:xfrm>
              <a:off x="1398636" y="3481787"/>
              <a:ext cx="7541763" cy="138737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bg1"/>
                  </a:solidFill>
                </a:rPr>
                <a:t>2011</a:t>
              </a:r>
            </a:p>
          </p:txBody>
        </p:sp>
      </p:grpSp>
      <p:grpSp>
        <p:nvGrpSpPr>
          <p:cNvPr id="13" name="12 Grupo"/>
          <p:cNvGrpSpPr/>
          <p:nvPr/>
        </p:nvGrpSpPr>
        <p:grpSpPr>
          <a:xfrm>
            <a:off x="1628241" y="4005064"/>
            <a:ext cx="2271133" cy="396043"/>
            <a:chOff x="1355474" y="3438624"/>
            <a:chExt cx="7681021" cy="1473696"/>
          </a:xfrm>
          <a:solidFill>
            <a:srgbClr val="0070C0"/>
          </a:solidFill>
        </p:grpSpPr>
        <p:sp>
          <p:nvSpPr>
            <p:cNvPr id="14" name="13 Rectángulo redondeado"/>
            <p:cNvSpPr/>
            <p:nvPr/>
          </p:nvSpPr>
          <p:spPr>
            <a:xfrm>
              <a:off x="1355474" y="3438624"/>
              <a:ext cx="7681021" cy="1473696"/>
            </a:xfrm>
            <a:prstGeom prst="roundRect">
              <a:avLst>
                <a:gd name="adj" fmla="val 10000"/>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14 Rectángulo"/>
            <p:cNvSpPr/>
            <p:nvPr/>
          </p:nvSpPr>
          <p:spPr>
            <a:xfrm>
              <a:off x="1398636" y="3481787"/>
              <a:ext cx="7541763" cy="138737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schemeClr val="bg1"/>
                  </a:solidFill>
                </a:rPr>
                <a:t>2012-2013</a:t>
              </a:r>
              <a:endParaRPr lang="es-MX" b="1" dirty="0">
                <a:solidFill>
                  <a:schemeClr val="bg1"/>
                </a:solidFill>
              </a:endParaRPr>
            </a:p>
          </p:txBody>
        </p:sp>
      </p:grpSp>
      <p:sp>
        <p:nvSpPr>
          <p:cNvPr id="16" name="Rectangle 6"/>
          <p:cNvSpPr>
            <a:spLocks noChangeArrowheads="1"/>
          </p:cNvSpPr>
          <p:nvPr/>
        </p:nvSpPr>
        <p:spPr bwMode="auto">
          <a:xfrm>
            <a:off x="777269" y="1613523"/>
            <a:ext cx="2304256"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just">
              <a:defRPr/>
            </a:pPr>
            <a:r>
              <a:rPr lang="es-ES" sz="1100" b="1" dirty="0" smtClean="0">
                <a:solidFill>
                  <a:schemeClr val="tx1">
                    <a:lumMod val="75000"/>
                    <a:lumOff val="25000"/>
                  </a:schemeClr>
                </a:solidFill>
                <a:latin typeface="+mj-lt"/>
              </a:rPr>
              <a:t>Objetivo: </a:t>
            </a:r>
            <a:r>
              <a:rPr lang="es-ES" sz="1100" dirty="0" smtClean="0">
                <a:solidFill>
                  <a:schemeClr val="tx1">
                    <a:lumMod val="75000"/>
                    <a:lumOff val="25000"/>
                  </a:schemeClr>
                </a:solidFill>
                <a:latin typeface="+mj-lt"/>
              </a:rPr>
              <a:t>Transitar </a:t>
            </a:r>
            <a:r>
              <a:rPr lang="es-ES" sz="1100" dirty="0">
                <a:solidFill>
                  <a:schemeClr val="tx1">
                    <a:lumMod val="75000"/>
                    <a:lumOff val="25000"/>
                  </a:schemeClr>
                </a:solidFill>
                <a:latin typeface="+mj-lt"/>
              </a:rPr>
              <a:t>de una primera a una segunda generación de la transparencia, donde el gobierno publique información útil sin que medie una solicitud de por medio</a:t>
            </a:r>
            <a:r>
              <a:rPr lang="es-ES" sz="1100" dirty="0" smtClean="0">
                <a:solidFill>
                  <a:schemeClr val="tx1">
                    <a:lumMod val="75000"/>
                    <a:lumOff val="25000"/>
                  </a:schemeClr>
                </a:solidFill>
                <a:latin typeface="+mj-lt"/>
              </a:rPr>
              <a:t>.</a:t>
            </a:r>
          </a:p>
          <a:p>
            <a:pPr algn="just">
              <a:defRPr/>
            </a:pPr>
            <a:endParaRPr lang="es-ES" sz="1100" b="1" dirty="0">
              <a:solidFill>
                <a:schemeClr val="tx1">
                  <a:lumMod val="75000"/>
                  <a:lumOff val="25000"/>
                </a:schemeClr>
              </a:solidFill>
              <a:latin typeface="+mj-lt"/>
            </a:endParaRPr>
          </a:p>
          <a:p>
            <a:pPr algn="just">
              <a:defRPr/>
            </a:pPr>
            <a:r>
              <a:rPr lang="es-ES" sz="1100" b="1" dirty="0" smtClean="0">
                <a:solidFill>
                  <a:schemeClr val="tx1">
                    <a:lumMod val="75000"/>
                    <a:lumOff val="25000"/>
                  </a:schemeClr>
                </a:solidFill>
                <a:latin typeface="+mj-lt"/>
              </a:rPr>
              <a:t>Acciones: </a:t>
            </a:r>
          </a:p>
          <a:p>
            <a:pPr algn="just">
              <a:defRPr/>
            </a:pPr>
            <a:endParaRPr lang="es-ES" sz="1100" b="1" dirty="0">
              <a:solidFill>
                <a:schemeClr val="tx1">
                  <a:lumMod val="75000"/>
                  <a:lumOff val="25000"/>
                </a:schemeClr>
              </a:solidFill>
              <a:latin typeface="+mj-lt"/>
            </a:endParaRPr>
          </a:p>
          <a:p>
            <a:pPr marL="171450" indent="-171450" algn="just">
              <a:buFontTx/>
              <a:buChar char="-"/>
              <a:defRPr/>
            </a:pPr>
            <a:r>
              <a:rPr lang="es-ES" sz="1100" dirty="0" smtClean="0">
                <a:solidFill>
                  <a:schemeClr val="tx1">
                    <a:lumMod val="75000"/>
                    <a:lumOff val="25000"/>
                  </a:schemeClr>
                </a:solidFill>
                <a:latin typeface="+mj-lt"/>
              </a:rPr>
              <a:t>Emisión de 11 criterios de información</a:t>
            </a:r>
          </a:p>
          <a:p>
            <a:pPr marL="171450" indent="-171450" algn="just">
              <a:buFontTx/>
              <a:buChar char="-"/>
              <a:defRPr/>
            </a:pPr>
            <a:r>
              <a:rPr lang="es-ES" sz="1100" dirty="0" smtClean="0">
                <a:solidFill>
                  <a:schemeClr val="tx1">
                    <a:lumMod val="75000"/>
                    <a:lumOff val="25000"/>
                  </a:schemeClr>
                </a:solidFill>
                <a:latin typeface="+mj-lt"/>
              </a:rPr>
              <a:t>Encuesta de Calidad</a:t>
            </a:r>
            <a:endParaRPr lang="es-ES" sz="1100" dirty="0">
              <a:solidFill>
                <a:schemeClr val="tx1">
                  <a:lumMod val="75000"/>
                  <a:lumOff val="25000"/>
                </a:schemeClr>
              </a:solidFill>
              <a:latin typeface="+mj-lt"/>
            </a:endParaRPr>
          </a:p>
        </p:txBody>
      </p:sp>
      <p:sp>
        <p:nvSpPr>
          <p:cNvPr id="17" name="Rectangle 6"/>
          <p:cNvSpPr>
            <a:spLocks noChangeArrowheads="1"/>
          </p:cNvSpPr>
          <p:nvPr/>
        </p:nvSpPr>
        <p:spPr bwMode="auto">
          <a:xfrm>
            <a:off x="3290683" y="1938147"/>
            <a:ext cx="231112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just">
              <a:defRPr/>
            </a:pPr>
            <a:r>
              <a:rPr lang="es-ES" sz="1100" b="1" dirty="0">
                <a:solidFill>
                  <a:schemeClr val="tx1">
                    <a:lumMod val="75000"/>
                    <a:lumOff val="25000"/>
                  </a:schemeClr>
                </a:solidFill>
                <a:latin typeface="+mj-lt"/>
              </a:rPr>
              <a:t>Objetivo: </a:t>
            </a:r>
            <a:r>
              <a:rPr lang="es-ES" sz="1100" dirty="0">
                <a:solidFill>
                  <a:schemeClr val="tx1">
                    <a:lumMod val="75000"/>
                    <a:lumOff val="25000"/>
                  </a:schemeClr>
                </a:solidFill>
                <a:latin typeface="+mj-lt"/>
              </a:rPr>
              <a:t>Integrar procedimientos uniformes de acceso a la información y transparencia que permitiera mejorar la calidad, oportunidad y utilidad de la información</a:t>
            </a:r>
            <a:r>
              <a:rPr lang="es-ES" sz="1100" dirty="0" smtClean="0">
                <a:solidFill>
                  <a:schemeClr val="tx1">
                    <a:lumMod val="75000"/>
                    <a:lumOff val="25000"/>
                  </a:schemeClr>
                </a:solidFill>
                <a:latin typeface="+mj-lt"/>
              </a:rPr>
              <a:t>.</a:t>
            </a:r>
          </a:p>
          <a:p>
            <a:pPr algn="just">
              <a:defRPr/>
            </a:pPr>
            <a:endParaRPr lang="es-ES" sz="1100" dirty="0">
              <a:solidFill>
                <a:schemeClr val="tx1">
                  <a:lumMod val="75000"/>
                  <a:lumOff val="25000"/>
                </a:schemeClr>
              </a:solidFill>
              <a:latin typeface="+mj-lt"/>
            </a:endParaRPr>
          </a:p>
          <a:p>
            <a:pPr algn="just">
              <a:defRPr/>
            </a:pPr>
            <a:r>
              <a:rPr lang="es-ES" sz="1100" b="1" dirty="0" smtClean="0">
                <a:solidFill>
                  <a:schemeClr val="tx1">
                    <a:lumMod val="75000"/>
                    <a:lumOff val="25000"/>
                  </a:schemeClr>
                </a:solidFill>
                <a:latin typeface="+mj-lt"/>
              </a:rPr>
              <a:t>Acciones: </a:t>
            </a:r>
          </a:p>
          <a:p>
            <a:pPr algn="just">
              <a:defRPr/>
            </a:pPr>
            <a:endParaRPr lang="es-ES" sz="1100" dirty="0">
              <a:solidFill>
                <a:schemeClr val="tx1">
                  <a:lumMod val="75000"/>
                  <a:lumOff val="25000"/>
                </a:schemeClr>
              </a:solidFill>
              <a:latin typeface="+mj-lt"/>
            </a:endParaRPr>
          </a:p>
          <a:p>
            <a:pPr marL="171450" indent="-171450" algn="just">
              <a:buFontTx/>
              <a:buChar char="-"/>
              <a:defRPr/>
            </a:pPr>
            <a:r>
              <a:rPr lang="es-ES" sz="1100" dirty="0">
                <a:solidFill>
                  <a:schemeClr val="tx1">
                    <a:lumMod val="75000"/>
                    <a:lumOff val="25000"/>
                  </a:schemeClr>
                </a:solidFill>
                <a:latin typeface="+mj-lt"/>
              </a:rPr>
              <a:t>Se crea el MAAGMT con procedimientos estandarizados </a:t>
            </a:r>
            <a:r>
              <a:rPr lang="es-ES" sz="1100" dirty="0" smtClean="0">
                <a:solidFill>
                  <a:schemeClr val="tx1">
                    <a:lumMod val="75000"/>
                    <a:lumOff val="25000"/>
                  </a:schemeClr>
                </a:solidFill>
                <a:latin typeface="+mj-lt"/>
              </a:rPr>
              <a:t>.</a:t>
            </a:r>
          </a:p>
          <a:p>
            <a:pPr marL="171450" indent="-171450" algn="just">
              <a:buFontTx/>
              <a:buChar char="-"/>
              <a:defRPr/>
            </a:pPr>
            <a:r>
              <a:rPr lang="es-ES" sz="1100" dirty="0" smtClean="0">
                <a:solidFill>
                  <a:schemeClr val="tx1">
                    <a:lumMod val="75000"/>
                    <a:lumOff val="25000"/>
                  </a:schemeClr>
                </a:solidFill>
                <a:latin typeface="+mj-lt"/>
              </a:rPr>
              <a:t>Se crea para el Manual un procedimiento denominado información socialmente útil o focalizada con IV fracciones</a:t>
            </a:r>
          </a:p>
          <a:p>
            <a:pPr algn="just">
              <a:defRPr/>
            </a:pPr>
            <a:endParaRPr lang="es-ES" sz="1100" dirty="0">
              <a:solidFill>
                <a:schemeClr val="tx1">
                  <a:lumMod val="75000"/>
                  <a:lumOff val="25000"/>
                </a:schemeClr>
              </a:solidFill>
              <a:latin typeface="+mj-lt"/>
            </a:endParaRPr>
          </a:p>
        </p:txBody>
      </p:sp>
      <p:sp>
        <p:nvSpPr>
          <p:cNvPr id="18" name="Rectangle 6"/>
          <p:cNvSpPr>
            <a:spLocks noChangeArrowheads="1"/>
          </p:cNvSpPr>
          <p:nvPr/>
        </p:nvSpPr>
        <p:spPr bwMode="auto">
          <a:xfrm>
            <a:off x="5973275" y="1935845"/>
            <a:ext cx="227113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just">
              <a:defRPr/>
            </a:pPr>
            <a:r>
              <a:rPr lang="es-ES" sz="1100" b="1" dirty="0" smtClean="0">
                <a:solidFill>
                  <a:schemeClr val="tx1">
                    <a:lumMod val="75000"/>
                    <a:lumOff val="25000"/>
                  </a:schemeClr>
                </a:solidFill>
                <a:latin typeface="+mj-lt"/>
              </a:rPr>
              <a:t>Objetivo: </a:t>
            </a:r>
            <a:r>
              <a:rPr lang="es-ES" sz="1100" dirty="0" smtClean="0">
                <a:solidFill>
                  <a:schemeClr val="tx1">
                    <a:lumMod val="75000"/>
                    <a:lumOff val="25000"/>
                  </a:schemeClr>
                </a:solidFill>
                <a:latin typeface="+mj-lt"/>
              </a:rPr>
              <a:t>Mejorar </a:t>
            </a:r>
            <a:r>
              <a:rPr lang="es-ES" sz="1100" dirty="0">
                <a:solidFill>
                  <a:schemeClr val="tx1">
                    <a:lumMod val="75000"/>
                    <a:lumOff val="25000"/>
                  </a:schemeClr>
                </a:solidFill>
                <a:latin typeface="+mj-lt"/>
              </a:rPr>
              <a:t>los procedimientos de acceso a la información y transparencia así como incorporar el tema de archivos</a:t>
            </a:r>
            <a:r>
              <a:rPr lang="es-ES" sz="1100" dirty="0" smtClean="0">
                <a:solidFill>
                  <a:schemeClr val="tx1">
                    <a:lumMod val="75000"/>
                    <a:lumOff val="25000"/>
                  </a:schemeClr>
                </a:solidFill>
                <a:latin typeface="+mj-lt"/>
              </a:rPr>
              <a:t>.</a:t>
            </a:r>
          </a:p>
          <a:p>
            <a:pPr algn="just">
              <a:defRPr/>
            </a:pPr>
            <a:endParaRPr lang="es-ES" sz="1100" b="1" dirty="0" smtClean="0">
              <a:solidFill>
                <a:schemeClr val="tx1">
                  <a:lumMod val="75000"/>
                  <a:lumOff val="25000"/>
                </a:schemeClr>
              </a:solidFill>
            </a:endParaRPr>
          </a:p>
          <a:p>
            <a:pPr algn="just">
              <a:defRPr/>
            </a:pPr>
            <a:r>
              <a:rPr lang="es-ES" sz="1100" b="1" dirty="0" smtClean="0">
                <a:solidFill>
                  <a:schemeClr val="tx1">
                    <a:lumMod val="75000"/>
                    <a:lumOff val="25000"/>
                  </a:schemeClr>
                </a:solidFill>
              </a:rPr>
              <a:t>Acciones</a:t>
            </a:r>
            <a:r>
              <a:rPr lang="es-ES" sz="1100" b="1" dirty="0">
                <a:solidFill>
                  <a:schemeClr val="tx1">
                    <a:lumMod val="75000"/>
                    <a:lumOff val="25000"/>
                  </a:schemeClr>
                </a:solidFill>
              </a:rPr>
              <a:t>: </a:t>
            </a:r>
          </a:p>
          <a:p>
            <a:pPr algn="just">
              <a:defRPr/>
            </a:pPr>
            <a:endParaRPr lang="es-ES" sz="1100" dirty="0" smtClean="0">
              <a:solidFill>
                <a:schemeClr val="tx1">
                  <a:lumMod val="75000"/>
                  <a:lumOff val="25000"/>
                </a:schemeClr>
              </a:solidFill>
              <a:latin typeface="+mj-lt"/>
            </a:endParaRPr>
          </a:p>
          <a:p>
            <a:pPr marL="171450" indent="-171450" algn="just">
              <a:buFontTx/>
              <a:buChar char="-"/>
              <a:defRPr/>
            </a:pPr>
            <a:r>
              <a:rPr lang="es-ES" sz="1100" dirty="0" smtClean="0">
                <a:solidFill>
                  <a:schemeClr val="tx1">
                    <a:lumMod val="75000"/>
                    <a:lumOff val="25000"/>
                  </a:schemeClr>
                </a:solidFill>
                <a:latin typeface="+mj-lt"/>
              </a:rPr>
              <a:t>Se integra al MAAGMT el tema de archivos</a:t>
            </a:r>
          </a:p>
          <a:p>
            <a:pPr marL="171450" indent="-171450" algn="just">
              <a:buFontTx/>
              <a:buChar char="-"/>
              <a:defRPr/>
            </a:pPr>
            <a:r>
              <a:rPr lang="es-ES" sz="1100" dirty="0" smtClean="0">
                <a:solidFill>
                  <a:schemeClr val="tx1">
                    <a:lumMod val="75000"/>
                    <a:lumOff val="25000"/>
                  </a:schemeClr>
                </a:solidFill>
                <a:latin typeface="+mj-lt"/>
              </a:rPr>
              <a:t>Se busca homologar la publicación de información focalizada</a:t>
            </a:r>
          </a:p>
          <a:p>
            <a:pPr marL="171450" indent="-171450" algn="just">
              <a:buFontTx/>
              <a:buChar char="-"/>
              <a:defRPr/>
            </a:pPr>
            <a:endParaRPr lang="es-ES" sz="1100" dirty="0">
              <a:solidFill>
                <a:schemeClr val="tx1">
                  <a:lumMod val="75000"/>
                  <a:lumOff val="25000"/>
                </a:schemeClr>
              </a:solidFill>
              <a:latin typeface="+mj-lt"/>
            </a:endParaRPr>
          </a:p>
          <a:p>
            <a:pPr algn="just">
              <a:defRPr/>
            </a:pPr>
            <a:endParaRPr lang="es-ES" sz="1100" dirty="0">
              <a:solidFill>
                <a:schemeClr val="tx1">
                  <a:lumMod val="75000"/>
                  <a:lumOff val="25000"/>
                </a:schemeClr>
              </a:solidFill>
              <a:latin typeface="+mj-lt"/>
            </a:endParaRPr>
          </a:p>
        </p:txBody>
      </p:sp>
      <p:sp>
        <p:nvSpPr>
          <p:cNvPr id="19" name="Rectangle 6"/>
          <p:cNvSpPr>
            <a:spLocks noChangeArrowheads="1"/>
          </p:cNvSpPr>
          <p:nvPr/>
        </p:nvSpPr>
        <p:spPr bwMode="auto">
          <a:xfrm>
            <a:off x="1641365" y="5301208"/>
            <a:ext cx="227113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just">
              <a:defRPr/>
            </a:pPr>
            <a:r>
              <a:rPr lang="es-ES" sz="1100" b="1" dirty="0" smtClean="0">
                <a:solidFill>
                  <a:schemeClr val="tx1">
                    <a:lumMod val="75000"/>
                    <a:lumOff val="25000"/>
                  </a:schemeClr>
                </a:solidFill>
                <a:latin typeface="+mj-lt"/>
              </a:rPr>
              <a:t>Objetivo: </a:t>
            </a:r>
            <a:r>
              <a:rPr lang="es-ES" sz="1100" dirty="0" smtClean="0">
                <a:solidFill>
                  <a:schemeClr val="tx1">
                    <a:lumMod val="75000"/>
                    <a:lumOff val="25000"/>
                  </a:schemeClr>
                </a:solidFill>
                <a:latin typeface="+mj-lt"/>
              </a:rPr>
              <a:t>Incrementar el número de temas identificados como socialmente útiles o focalizados así como la cobertura de instituciones que publican información focalizada</a:t>
            </a:r>
          </a:p>
          <a:p>
            <a:pPr algn="just">
              <a:defRPr/>
            </a:pPr>
            <a:endParaRPr lang="es-ES" sz="1100" dirty="0" smtClean="0">
              <a:solidFill>
                <a:schemeClr val="tx1">
                  <a:lumMod val="75000"/>
                  <a:lumOff val="25000"/>
                </a:schemeClr>
              </a:solidFill>
            </a:endParaRPr>
          </a:p>
          <a:p>
            <a:pPr algn="just">
              <a:defRPr/>
            </a:pPr>
            <a:r>
              <a:rPr lang="es-ES" sz="1100" b="1" dirty="0" smtClean="0">
                <a:solidFill>
                  <a:schemeClr val="tx1">
                    <a:lumMod val="75000"/>
                    <a:lumOff val="25000"/>
                  </a:schemeClr>
                </a:solidFill>
              </a:rPr>
              <a:t>Acciones</a:t>
            </a:r>
            <a:r>
              <a:rPr lang="es-ES" sz="1100" b="1" dirty="0">
                <a:solidFill>
                  <a:schemeClr val="tx1">
                    <a:lumMod val="75000"/>
                    <a:lumOff val="25000"/>
                  </a:schemeClr>
                </a:solidFill>
              </a:rPr>
              <a:t>: </a:t>
            </a:r>
          </a:p>
          <a:p>
            <a:pPr algn="just">
              <a:defRPr/>
            </a:pPr>
            <a:endParaRPr lang="es-ES" sz="1100" dirty="0" smtClean="0">
              <a:solidFill>
                <a:schemeClr val="tx1">
                  <a:lumMod val="75000"/>
                  <a:lumOff val="25000"/>
                </a:schemeClr>
              </a:solidFill>
              <a:latin typeface="+mj-lt"/>
            </a:endParaRPr>
          </a:p>
          <a:p>
            <a:pPr marL="171450" indent="-171450" algn="just">
              <a:buFontTx/>
              <a:buChar char="-"/>
              <a:defRPr/>
            </a:pPr>
            <a:r>
              <a:rPr lang="es-ES" sz="1100" dirty="0" smtClean="0">
                <a:solidFill>
                  <a:schemeClr val="tx1">
                    <a:lumMod val="75000"/>
                    <a:lumOff val="25000"/>
                  </a:schemeClr>
                </a:solidFill>
                <a:latin typeface="+mj-lt"/>
              </a:rPr>
              <a:t>Se integra al MAAGMT el tema de archivos</a:t>
            </a:r>
          </a:p>
          <a:p>
            <a:pPr marL="171450" indent="-171450" algn="just">
              <a:buFontTx/>
              <a:buChar char="-"/>
              <a:defRPr/>
            </a:pPr>
            <a:r>
              <a:rPr lang="es-ES" sz="1100" dirty="0" smtClean="0">
                <a:solidFill>
                  <a:schemeClr val="tx1">
                    <a:lumMod val="75000"/>
                    <a:lumOff val="25000"/>
                  </a:schemeClr>
                </a:solidFill>
                <a:latin typeface="+mj-lt"/>
              </a:rPr>
              <a:t>Se busca homologar la publicación de información focalizada</a:t>
            </a:r>
          </a:p>
          <a:p>
            <a:pPr marL="171450" indent="-171450" algn="just">
              <a:buFontTx/>
              <a:buChar char="-"/>
              <a:defRPr/>
            </a:pPr>
            <a:endParaRPr lang="es-ES" sz="1100" dirty="0">
              <a:solidFill>
                <a:schemeClr val="tx1">
                  <a:lumMod val="75000"/>
                  <a:lumOff val="25000"/>
                </a:schemeClr>
              </a:solidFill>
              <a:latin typeface="+mj-lt"/>
            </a:endParaRPr>
          </a:p>
          <a:p>
            <a:pPr algn="just">
              <a:defRPr/>
            </a:pPr>
            <a:endParaRPr lang="es-ES" sz="1100" dirty="0">
              <a:solidFill>
                <a:schemeClr val="tx1">
                  <a:lumMod val="75000"/>
                  <a:lumOff val="25000"/>
                </a:schemeClr>
              </a:solidFill>
              <a:latin typeface="+mj-lt"/>
            </a:endParaRPr>
          </a:p>
        </p:txBody>
      </p:sp>
      <p:grpSp>
        <p:nvGrpSpPr>
          <p:cNvPr id="20" name="19 Grupo"/>
          <p:cNvGrpSpPr/>
          <p:nvPr/>
        </p:nvGrpSpPr>
        <p:grpSpPr>
          <a:xfrm>
            <a:off x="4488562" y="4005064"/>
            <a:ext cx="2271133" cy="396043"/>
            <a:chOff x="1355474" y="3438624"/>
            <a:chExt cx="7681021" cy="1473696"/>
          </a:xfrm>
          <a:solidFill>
            <a:srgbClr val="C00000"/>
          </a:solidFill>
        </p:grpSpPr>
        <p:sp>
          <p:nvSpPr>
            <p:cNvPr id="21" name="20 Rectángulo redondeado"/>
            <p:cNvSpPr/>
            <p:nvPr/>
          </p:nvSpPr>
          <p:spPr>
            <a:xfrm>
              <a:off x="1355474" y="3438624"/>
              <a:ext cx="7681021" cy="1473696"/>
            </a:xfrm>
            <a:prstGeom prst="roundRect">
              <a:avLst>
                <a:gd name="adj" fmla="val 10000"/>
              </a:avLst>
            </a:prstGeom>
            <a:grpFill/>
          </p:spPr>
          <p:style>
            <a:lnRef idx="0">
              <a:schemeClr val="accent1"/>
            </a:lnRef>
            <a:fillRef idx="3">
              <a:schemeClr val="accent1"/>
            </a:fillRef>
            <a:effectRef idx="3">
              <a:schemeClr val="accent1"/>
            </a:effectRef>
            <a:fontRef idx="minor">
              <a:schemeClr val="lt1"/>
            </a:fontRef>
          </p:style>
        </p:sp>
        <p:sp>
          <p:nvSpPr>
            <p:cNvPr id="22" name="21 Rectángulo"/>
            <p:cNvSpPr/>
            <p:nvPr/>
          </p:nvSpPr>
          <p:spPr>
            <a:xfrm>
              <a:off x="1398636" y="3481787"/>
              <a:ext cx="7541763" cy="1387370"/>
            </a:xfrm>
            <a:prstGeom prst="rect">
              <a:avLst/>
            </a:prstGeom>
            <a:grpFill/>
          </p:spPr>
          <p:style>
            <a:lnRef idx="0">
              <a:scrgbClr r="0" g="0" b="0"/>
            </a:lnRef>
            <a:fillRef idx="0">
              <a:scrgbClr r="0" g="0" b="0"/>
            </a:fillRef>
            <a:effectRef idx="0">
              <a:scrgbClr r="0" g="0" b="0"/>
            </a:effectRef>
            <a:fontRef idx="minor">
              <a:schemeClr val="lt1"/>
            </a:fontRef>
          </p:style>
          <p:txBody>
            <a:bodyPr tIns="91440" bIns="91440" spcCol="1270" anchor="ctr"/>
            <a:lstStyle/>
            <a:p>
              <a:pPr algn="ctr" defTabSz="1066800">
                <a:lnSpc>
                  <a:spcPct val="90000"/>
                </a:lnSpc>
                <a:spcAft>
                  <a:spcPct val="35000"/>
                </a:spcAft>
                <a:defRPr/>
              </a:pPr>
              <a:r>
                <a:rPr lang="es-MX" sz="1600" b="1" dirty="0" smtClean="0"/>
                <a:t>2014</a:t>
              </a:r>
              <a:endParaRPr lang="es-MX" sz="1600" b="1" dirty="0"/>
            </a:p>
          </p:txBody>
        </p:sp>
      </p:grpSp>
      <p:sp>
        <p:nvSpPr>
          <p:cNvPr id="23" name="Rectangle 6"/>
          <p:cNvSpPr>
            <a:spLocks noChangeArrowheads="1"/>
          </p:cNvSpPr>
          <p:nvPr/>
        </p:nvSpPr>
        <p:spPr bwMode="auto">
          <a:xfrm>
            <a:off x="4227937" y="5423500"/>
            <a:ext cx="274773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228600" indent="-228600" algn="just"/>
            <a:r>
              <a:rPr lang="es-MX" sz="1400" b="1" dirty="0" smtClean="0">
                <a:effectLst>
                  <a:outerShdw blurRad="38100" dist="38100" dir="2700000" algn="tl">
                    <a:srgbClr val="000000">
                      <a:alpha val="43137"/>
                    </a:srgbClr>
                  </a:outerShdw>
                </a:effectLst>
              </a:rPr>
              <a:t>	La </a:t>
            </a:r>
            <a:r>
              <a:rPr lang="es-MX" sz="1400" b="1" dirty="0">
                <a:effectLst>
                  <a:outerShdw blurRad="38100" dist="38100" dir="2700000" algn="tl">
                    <a:srgbClr val="000000">
                      <a:alpha val="43137"/>
                    </a:srgbClr>
                  </a:outerShdw>
                </a:effectLst>
              </a:rPr>
              <a:t>consolidación de </a:t>
            </a:r>
            <a:r>
              <a:rPr lang="es-MX" sz="1400" b="1" dirty="0" smtClean="0">
                <a:effectLst>
                  <a:outerShdw blurRad="38100" dist="38100" dir="2700000" algn="tl">
                    <a:srgbClr val="000000">
                      <a:alpha val="43137"/>
                    </a:srgbClr>
                  </a:outerShdw>
                </a:effectLst>
              </a:rPr>
              <a:t>la política </a:t>
            </a:r>
            <a:r>
              <a:rPr lang="es-MX" sz="1400" b="1" dirty="0">
                <a:effectLst>
                  <a:outerShdw blurRad="38100" dist="38100" dir="2700000" algn="tl">
                    <a:srgbClr val="000000">
                      <a:alpha val="43137"/>
                    </a:srgbClr>
                  </a:outerShdw>
                </a:effectLst>
              </a:rPr>
              <a:t>de transparencia focalizada requiere pasar de una política que se general y fraccionada a una política </a:t>
            </a:r>
            <a:r>
              <a:rPr lang="es-MX" sz="1400" b="1" dirty="0" smtClean="0">
                <a:effectLst>
                  <a:outerShdw blurRad="38100" dist="38100" dir="2700000" algn="tl">
                    <a:srgbClr val="000000">
                      <a:alpha val="43137"/>
                    </a:srgbClr>
                  </a:outerShdw>
                </a:effectLst>
              </a:rPr>
              <a:t>sectorial donde </a:t>
            </a:r>
            <a:r>
              <a:rPr lang="es-MX" sz="1400" b="1" dirty="0">
                <a:effectLst>
                  <a:outerShdw blurRad="38100" dist="38100" dir="2700000" algn="tl">
                    <a:srgbClr val="000000">
                      <a:alpha val="43137"/>
                    </a:srgbClr>
                  </a:outerShdw>
                </a:effectLst>
              </a:rPr>
              <a:t>la información sirva para atender las prioridades de cada uno de los sectores de la APF.</a:t>
            </a:r>
          </a:p>
          <a:p>
            <a:pPr marL="228600" indent="-228600" algn="ctr"/>
            <a:endParaRPr lang="es-MX" sz="1400" b="1" dirty="0">
              <a:effectLst>
                <a:outerShdw blurRad="38100" dist="38100" dir="2700000" algn="tl">
                  <a:srgbClr val="000000">
                    <a:alpha val="43137"/>
                  </a:srgbClr>
                </a:outerShdw>
              </a:effectLst>
            </a:endParaRPr>
          </a:p>
          <a:p>
            <a:pPr algn="ctr">
              <a:defRPr/>
            </a:pPr>
            <a:endParaRPr lang="es-ES" sz="1400" b="1" dirty="0" smtClean="0">
              <a:solidFill>
                <a:schemeClr val="tx1">
                  <a:lumMod val="75000"/>
                  <a:lumOff val="25000"/>
                </a:schemeClr>
              </a:solidFill>
              <a:effectLst>
                <a:outerShdw blurRad="38100" dist="38100" dir="2700000" algn="tl">
                  <a:srgbClr val="000000">
                    <a:alpha val="43137"/>
                  </a:srgbClr>
                </a:outerShdw>
              </a:effectLst>
            </a:endParaRPr>
          </a:p>
          <a:p>
            <a:pPr marL="171450" indent="-171450" algn="just">
              <a:buFontTx/>
              <a:buChar char="-"/>
              <a:defRPr/>
            </a:pPr>
            <a:endParaRPr lang="es-ES" sz="1100" dirty="0">
              <a:solidFill>
                <a:schemeClr val="tx1">
                  <a:lumMod val="75000"/>
                  <a:lumOff val="25000"/>
                </a:schemeClr>
              </a:solidFill>
              <a:latin typeface="+mj-lt"/>
            </a:endParaRPr>
          </a:p>
          <a:p>
            <a:pPr algn="just">
              <a:defRPr/>
            </a:pPr>
            <a:endParaRPr lang="es-ES" sz="1100" dirty="0">
              <a:solidFill>
                <a:schemeClr val="tx1">
                  <a:lumMod val="75000"/>
                  <a:lumOff val="25000"/>
                </a:schemeClr>
              </a:solidFill>
              <a:latin typeface="+mj-lt"/>
            </a:endParaRPr>
          </a:p>
        </p:txBody>
      </p:sp>
      <p:sp>
        <p:nvSpPr>
          <p:cNvPr id="24" name="23 Flecha a la derecha con bandas"/>
          <p:cNvSpPr/>
          <p:nvPr/>
        </p:nvSpPr>
        <p:spPr>
          <a:xfrm>
            <a:off x="323528" y="188640"/>
            <a:ext cx="720080" cy="360040"/>
          </a:xfrm>
          <a:prstGeom prst="striped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24 Flecha a la derecha con bandas"/>
          <p:cNvSpPr/>
          <p:nvPr/>
        </p:nvSpPr>
        <p:spPr>
          <a:xfrm>
            <a:off x="1196008" y="3610774"/>
            <a:ext cx="720080" cy="360040"/>
          </a:xfrm>
          <a:prstGeom prst="striped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6" name="25 Flecha a la derecha con bandas"/>
          <p:cNvSpPr/>
          <p:nvPr/>
        </p:nvSpPr>
        <p:spPr>
          <a:xfrm>
            <a:off x="7956376" y="188640"/>
            <a:ext cx="720080" cy="360040"/>
          </a:xfrm>
          <a:prstGeom prst="striped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6874213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3"/>
          <p:cNvSpPr txBox="1">
            <a:spLocks noChangeArrowheads="1"/>
          </p:cNvSpPr>
          <p:nvPr/>
        </p:nvSpPr>
        <p:spPr>
          <a:xfrm>
            <a:off x="683568" y="2348880"/>
            <a:ext cx="7570788" cy="16561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3600" b="1" dirty="0" smtClean="0">
                <a:solidFill>
                  <a:schemeClr val="tx1">
                    <a:lumMod val="75000"/>
                    <a:lumOff val="25000"/>
                  </a:schemeClr>
                </a:solidFill>
              </a:rPr>
              <a:t>Guía de Acciones de Transparencia </a:t>
            </a: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483" t="46497" r="63165" b="51337"/>
          <a:stretch/>
        </p:blipFill>
        <p:spPr bwMode="auto">
          <a:xfrm>
            <a:off x="2123728" y="3933056"/>
            <a:ext cx="5040560" cy="232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descr="http://1.bp.blogspot.com/-JJtl3T3aOSE/ULraZo_20wI/AAAAAAAAE8M/qWQyElX9bco/s1600/logo_pena.png"/>
          <p:cNvPicPr>
            <a:picLocks noChangeAspect="1" noChangeArrowheads="1"/>
          </p:cNvPicPr>
          <p:nvPr/>
        </p:nvPicPr>
        <p:blipFill rotWithShape="1">
          <a:blip r:embed="rId4">
            <a:extLst>
              <a:ext uri="{28A0092B-C50C-407E-A947-70E740481C1C}">
                <a14:useLocalDpi xmlns:a14="http://schemas.microsoft.com/office/drawing/2010/main" val="0"/>
              </a:ext>
            </a:extLst>
          </a:blip>
          <a:srcRect l="56490"/>
          <a:stretch/>
        </p:blipFill>
        <p:spPr bwMode="auto">
          <a:xfrm>
            <a:off x="7440930" y="186949"/>
            <a:ext cx="1496013" cy="1149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74851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39552" y="830317"/>
            <a:ext cx="8136904" cy="369332"/>
          </a:xfrm>
          <a:prstGeom prst="rect">
            <a:avLst/>
          </a:prstGeom>
        </p:spPr>
        <p:txBody>
          <a:bodyPr wrap="square">
            <a:spAutoFit/>
          </a:bodyPr>
          <a:lstStyle/>
          <a:p>
            <a:pPr lvl="0"/>
            <a:endParaRPr lang="es-MX" dirty="0"/>
          </a:p>
        </p:txBody>
      </p:sp>
      <p:sp>
        <p:nvSpPr>
          <p:cNvPr id="8" name="7 Rectángulo"/>
          <p:cNvSpPr/>
          <p:nvPr/>
        </p:nvSpPr>
        <p:spPr>
          <a:xfrm>
            <a:off x="683568" y="422662"/>
            <a:ext cx="7632848" cy="2214250"/>
          </a:xfrm>
          <a:prstGeom prst="rect">
            <a:avLst/>
          </a:prstGeom>
          <a:solidFill>
            <a:schemeClr val="accent3">
              <a:lumMod val="5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b="1" dirty="0">
                <a:solidFill>
                  <a:schemeClr val="bg1"/>
                </a:solidFill>
              </a:rPr>
              <a:t>Objetivo </a:t>
            </a:r>
            <a:r>
              <a:rPr lang="es-MX" b="1" dirty="0" smtClean="0">
                <a:solidFill>
                  <a:schemeClr val="bg1"/>
                </a:solidFill>
              </a:rPr>
              <a:t>:</a:t>
            </a:r>
          </a:p>
          <a:p>
            <a:pPr algn="just"/>
            <a:endParaRPr lang="es-MX" b="1" dirty="0">
              <a:solidFill>
                <a:schemeClr val="bg1"/>
              </a:solidFill>
            </a:endParaRPr>
          </a:p>
          <a:p>
            <a:pPr algn="just"/>
            <a:r>
              <a:rPr lang="es-MX" dirty="0" smtClean="0"/>
              <a:t>Orientar </a:t>
            </a:r>
            <a:r>
              <a:rPr lang="es-MX" dirty="0"/>
              <a:t>a la unidades administrativas de las dependencias y entidades para que generen, procesen y publiquen información afín a sus particularidades, características, condiciones, circunstancias y marco jurídico de actuación y que resulte del interés de los particulares y propicie una clara rendición de cuentas.</a:t>
            </a:r>
            <a:endParaRPr lang="es-MX" dirty="0">
              <a:solidFill>
                <a:schemeClr val="lt1"/>
              </a:solidFill>
            </a:endParaRPr>
          </a:p>
        </p:txBody>
      </p:sp>
      <p:sp>
        <p:nvSpPr>
          <p:cNvPr id="9" name="8 Rectángulo"/>
          <p:cNvSpPr/>
          <p:nvPr/>
        </p:nvSpPr>
        <p:spPr>
          <a:xfrm>
            <a:off x="251520" y="2996952"/>
            <a:ext cx="8424936" cy="3510394"/>
          </a:xfrm>
          <a:prstGeom prst="rect">
            <a:avLst/>
          </a:prstGeom>
          <a:no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MX" b="1" dirty="0" smtClean="0">
                <a:solidFill>
                  <a:schemeClr val="tx1"/>
                </a:solidFill>
              </a:rPr>
              <a:t>	Cobertura : </a:t>
            </a:r>
            <a:endParaRPr lang="es-MX" dirty="0">
              <a:solidFill>
                <a:schemeClr val="tx1"/>
              </a:solidFill>
            </a:endParaRPr>
          </a:p>
          <a:p>
            <a:r>
              <a:rPr lang="es-MX" dirty="0">
                <a:solidFill>
                  <a:schemeClr val="tx1"/>
                </a:solidFill>
              </a:rPr>
              <a:t> </a:t>
            </a:r>
            <a:endParaRPr lang="es-MX" dirty="0" smtClean="0">
              <a:solidFill>
                <a:schemeClr val="tx1"/>
              </a:solidFill>
            </a:endParaRPr>
          </a:p>
          <a:p>
            <a:pPr lvl="2"/>
            <a:r>
              <a:rPr lang="es-MX" dirty="0" smtClean="0">
                <a:solidFill>
                  <a:schemeClr val="tx1"/>
                </a:solidFill>
              </a:rPr>
              <a:t>Las </a:t>
            </a:r>
            <a:r>
              <a:rPr lang="es-MX" dirty="0">
                <a:solidFill>
                  <a:schemeClr val="tx1"/>
                </a:solidFill>
              </a:rPr>
              <a:t>Dependencias y </a:t>
            </a:r>
            <a:r>
              <a:rPr lang="es-MX" dirty="0">
                <a:solidFill>
                  <a:srgbClr val="FF0000"/>
                </a:solidFill>
              </a:rPr>
              <a:t>Entidades</a:t>
            </a:r>
            <a:r>
              <a:rPr lang="es-MX" dirty="0">
                <a:solidFill>
                  <a:schemeClr val="tx1"/>
                </a:solidFill>
              </a:rPr>
              <a:t> de la APF que cuente con Unidad de Enlace y portal web, y en su caso, los organismos desconcentrados, que las Secretarías de Estado consideren sea pertinentes su participación. </a:t>
            </a:r>
          </a:p>
          <a:p>
            <a:pPr lvl="0"/>
            <a:endParaRPr lang="es-MX" b="1" dirty="0" smtClean="0">
              <a:solidFill>
                <a:schemeClr val="tx1"/>
              </a:solidFill>
            </a:endParaRPr>
          </a:p>
          <a:p>
            <a:pPr lvl="0"/>
            <a:r>
              <a:rPr lang="es-MX" b="1" dirty="0" smtClean="0">
                <a:solidFill>
                  <a:schemeClr val="tx1"/>
                </a:solidFill>
              </a:rPr>
              <a:t>	Responsables</a:t>
            </a:r>
            <a:r>
              <a:rPr lang="es-MX" b="1" dirty="0">
                <a:solidFill>
                  <a:schemeClr val="tx1"/>
                </a:solidFill>
              </a:rPr>
              <a:t>:</a:t>
            </a:r>
            <a:endParaRPr lang="es-MX" dirty="0">
              <a:solidFill>
                <a:schemeClr val="tx1"/>
              </a:solidFill>
            </a:endParaRPr>
          </a:p>
          <a:p>
            <a:pPr marL="742950" lvl="1" indent="-285750" algn="just">
              <a:buFont typeface="Arial" panose="020B0604020202020204" pitchFamily="34" charset="0"/>
              <a:buChar char="•"/>
            </a:pPr>
            <a:r>
              <a:rPr lang="es-MX" b="1" dirty="0">
                <a:solidFill>
                  <a:schemeClr val="tx1"/>
                </a:solidFill>
              </a:rPr>
              <a:t> </a:t>
            </a:r>
            <a:r>
              <a:rPr lang="es-MX" dirty="0">
                <a:solidFill>
                  <a:schemeClr val="tx1"/>
                </a:solidFill>
              </a:rPr>
              <a:t>	</a:t>
            </a:r>
            <a:r>
              <a:rPr lang="es-MX" dirty="0" smtClean="0">
                <a:solidFill>
                  <a:srgbClr val="7030A0"/>
                </a:solidFill>
              </a:rPr>
              <a:t>Titular </a:t>
            </a:r>
            <a:r>
              <a:rPr lang="es-MX" dirty="0">
                <a:solidFill>
                  <a:srgbClr val="7030A0"/>
                </a:solidFill>
              </a:rPr>
              <a:t>de la Unidad de Enlace </a:t>
            </a:r>
            <a:endParaRPr lang="es-MX" dirty="0" smtClean="0">
              <a:solidFill>
                <a:srgbClr val="7030A0"/>
              </a:solidFill>
            </a:endParaRPr>
          </a:p>
          <a:p>
            <a:pPr marL="742950" lvl="1" indent="-285750" algn="just">
              <a:buFont typeface="Arial" panose="020B0604020202020204" pitchFamily="34" charset="0"/>
              <a:buChar char="•"/>
            </a:pPr>
            <a:r>
              <a:rPr lang="es-MX" dirty="0">
                <a:solidFill>
                  <a:srgbClr val="7030A0"/>
                </a:solidFill>
              </a:rPr>
              <a:t>	</a:t>
            </a:r>
            <a:r>
              <a:rPr lang="es-MX" dirty="0" smtClean="0">
                <a:solidFill>
                  <a:srgbClr val="7030A0"/>
                </a:solidFill>
              </a:rPr>
              <a:t>Comité </a:t>
            </a:r>
            <a:r>
              <a:rPr lang="es-MX" dirty="0">
                <a:solidFill>
                  <a:srgbClr val="7030A0"/>
                </a:solidFill>
              </a:rPr>
              <a:t>de Información </a:t>
            </a:r>
            <a:endParaRPr lang="es-MX" dirty="0" smtClean="0">
              <a:solidFill>
                <a:srgbClr val="7030A0"/>
              </a:solidFill>
            </a:endParaRPr>
          </a:p>
          <a:p>
            <a:pPr marL="742950" lvl="1" indent="-285750" algn="just">
              <a:buFont typeface="Arial" panose="020B0604020202020204" pitchFamily="34" charset="0"/>
              <a:buChar char="•"/>
            </a:pPr>
            <a:r>
              <a:rPr lang="es-MX" dirty="0" smtClean="0">
                <a:solidFill>
                  <a:srgbClr val="7030A0"/>
                </a:solidFill>
              </a:rPr>
              <a:t>	Coordinación </a:t>
            </a:r>
            <a:r>
              <a:rPr lang="es-MX" dirty="0">
                <a:solidFill>
                  <a:srgbClr val="7030A0"/>
                </a:solidFill>
              </a:rPr>
              <a:t>con el las unidades administrativas generadoras de la </a:t>
            </a:r>
            <a:r>
              <a:rPr lang="es-MX" dirty="0" smtClean="0">
                <a:solidFill>
                  <a:srgbClr val="7030A0"/>
                </a:solidFill>
              </a:rPr>
              <a:t>	información</a:t>
            </a:r>
            <a:r>
              <a:rPr lang="es-MX" dirty="0">
                <a:solidFill>
                  <a:srgbClr val="7030A0"/>
                </a:solidFill>
              </a:rPr>
              <a:t>, </a:t>
            </a:r>
            <a:endParaRPr lang="es-MX" dirty="0" smtClean="0">
              <a:solidFill>
                <a:srgbClr val="7030A0"/>
              </a:solidFill>
            </a:endParaRPr>
          </a:p>
          <a:p>
            <a:pPr marL="742950" lvl="1" indent="-285750" algn="just">
              <a:buFont typeface="Arial" panose="020B0604020202020204" pitchFamily="34" charset="0"/>
              <a:buChar char="•"/>
            </a:pPr>
            <a:r>
              <a:rPr lang="es-MX" dirty="0">
                <a:solidFill>
                  <a:srgbClr val="7030A0"/>
                </a:solidFill>
              </a:rPr>
              <a:t>	</a:t>
            </a:r>
            <a:r>
              <a:rPr lang="es-MX" dirty="0" smtClean="0">
                <a:solidFill>
                  <a:srgbClr val="7030A0"/>
                </a:solidFill>
              </a:rPr>
              <a:t>Órgano </a:t>
            </a:r>
            <a:r>
              <a:rPr lang="es-MX" dirty="0">
                <a:solidFill>
                  <a:srgbClr val="7030A0"/>
                </a:solidFill>
              </a:rPr>
              <a:t>Interno de Control de la Institución.</a:t>
            </a:r>
          </a:p>
          <a:p>
            <a:pPr algn="just"/>
            <a:endParaRPr lang="es-MX" dirty="0">
              <a:solidFill>
                <a:schemeClr val="tx1"/>
              </a:solidFill>
            </a:endParaRPr>
          </a:p>
        </p:txBody>
      </p:sp>
    </p:spTree>
    <p:extLst>
      <p:ext uri="{BB962C8B-B14F-4D97-AF65-F5344CB8AC3E}">
        <p14:creationId xmlns:p14="http://schemas.microsoft.com/office/powerpoint/2010/main" val="2518910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3"/>
          <p:cNvSpPr txBox="1">
            <a:spLocks noChangeArrowheads="1"/>
          </p:cNvSpPr>
          <p:nvPr/>
        </p:nvSpPr>
        <p:spPr>
          <a:xfrm>
            <a:off x="755576" y="1844824"/>
            <a:ext cx="7426772" cy="21602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endParaRPr lang="es-ES" sz="2800" b="1" dirty="0" smtClean="0">
              <a:solidFill>
                <a:schemeClr val="tx1">
                  <a:lumMod val="75000"/>
                  <a:lumOff val="25000"/>
                </a:schemeClr>
              </a:solidFill>
            </a:endParaRPr>
          </a:p>
          <a:p>
            <a:r>
              <a:rPr lang="es-ES" sz="2800" b="1" dirty="0" smtClean="0">
                <a:solidFill>
                  <a:schemeClr val="tx1">
                    <a:lumMod val="75000"/>
                    <a:lumOff val="25000"/>
                  </a:schemeClr>
                </a:solidFill>
              </a:rPr>
              <a:t>Homologar la Sección de Transparencia de los Portales Institucionales en Internet</a:t>
            </a:r>
          </a:p>
        </p:txBody>
      </p:sp>
      <p:pic>
        <p:nvPicPr>
          <p:cNvPr id="11" name="Picture 6" descr="http://1.bp.blogspot.com/-JJtl3T3aOSE/ULraZo_20wI/AAAAAAAAE8M/qWQyElX9bco/s1600/logo_pen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8604" y="186949"/>
            <a:ext cx="3438339" cy="114996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483" t="46497" r="63165" b="51337"/>
          <a:stretch/>
        </p:blipFill>
        <p:spPr bwMode="auto">
          <a:xfrm>
            <a:off x="2051720" y="4488243"/>
            <a:ext cx="5040560" cy="232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WordArt 16"/>
          <p:cNvSpPr>
            <a:spLocks noChangeArrowheads="1" noChangeShapeType="1" noTextEdit="1"/>
          </p:cNvSpPr>
          <p:nvPr/>
        </p:nvSpPr>
        <p:spPr bwMode="auto">
          <a:xfrm>
            <a:off x="323528" y="2780928"/>
            <a:ext cx="323850" cy="576263"/>
          </a:xfrm>
          <a:prstGeom prst="rect">
            <a:avLst/>
          </a:prstGeom>
        </p:spPr>
        <p:txBody>
          <a:bodyPr wrap="none" fromWordArt="1">
            <a:prstTxWarp prst="textPlain">
              <a:avLst>
                <a:gd name="adj" fmla="val 50000"/>
              </a:avLst>
            </a:prstTxWarp>
          </a:bodyPr>
          <a:lstStyle/>
          <a:p>
            <a:pPr algn="ctr"/>
            <a:r>
              <a:rPr lang="es-MX" sz="3200" b="1" dirty="0">
                <a:solidFill>
                  <a:schemeClr val="tx1">
                    <a:lumMod val="75000"/>
                    <a:lumOff val="25000"/>
                  </a:schemeClr>
                </a:solidFill>
              </a:rPr>
              <a:t>1</a:t>
            </a:r>
          </a:p>
        </p:txBody>
      </p:sp>
      <p:sp>
        <p:nvSpPr>
          <p:cNvPr id="6" name="5 Rectángulo"/>
          <p:cNvSpPr/>
          <p:nvPr/>
        </p:nvSpPr>
        <p:spPr>
          <a:xfrm>
            <a:off x="1402268" y="5580529"/>
            <a:ext cx="6626116" cy="830997"/>
          </a:xfrm>
          <a:prstGeom prst="rect">
            <a:avLst/>
          </a:prstGeom>
          <a:solidFill>
            <a:schemeClr val="bg1"/>
          </a:solidFill>
        </p:spPr>
        <p:txBody>
          <a:bodyPr wrap="square">
            <a:spAutoFit/>
          </a:bodyPr>
          <a:lstStyle/>
          <a:p>
            <a:pPr algn="just"/>
            <a:r>
              <a:rPr lang="es-MX" sz="1600" b="1" dirty="0" smtClean="0">
                <a:solidFill>
                  <a:schemeClr val="tx1">
                    <a:lumMod val="50000"/>
                    <a:lumOff val="50000"/>
                  </a:schemeClr>
                </a:solidFill>
                <a:effectLst/>
              </a:rPr>
              <a:t>Nota:  </a:t>
            </a:r>
            <a:r>
              <a:rPr lang="es-MX" sz="1600" dirty="0" smtClean="0">
                <a:solidFill>
                  <a:schemeClr val="tx1">
                    <a:lumMod val="50000"/>
                    <a:lumOff val="50000"/>
                  </a:schemeClr>
                </a:solidFill>
                <a:effectLst/>
              </a:rPr>
              <a:t>Esta acción estará sujeta a la Estrategia Digital Nacional, que regulará los contenidos de los sitios Web Institucionales por lo que podrá ser ajustada conforme a los  lineamientos que se generen de dicha Estrategia.</a:t>
            </a:r>
            <a:endParaRPr lang="es-MX" sz="1600" dirty="0">
              <a:solidFill>
                <a:schemeClr val="tx1">
                  <a:lumMod val="50000"/>
                  <a:lumOff val="50000"/>
                </a:schemeClr>
              </a:solidFill>
              <a:effectLst/>
            </a:endParaRPr>
          </a:p>
        </p:txBody>
      </p:sp>
    </p:spTree>
    <p:extLst>
      <p:ext uri="{BB962C8B-B14F-4D97-AF65-F5344CB8AC3E}">
        <p14:creationId xmlns:p14="http://schemas.microsoft.com/office/powerpoint/2010/main" val="28663331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46856" y="836712"/>
            <a:ext cx="8229600" cy="892696"/>
          </a:xfrm>
        </p:spPr>
        <p:txBody>
          <a:bodyPr>
            <a:normAutofit lnSpcReduction="10000"/>
          </a:bodyPr>
          <a:lstStyle/>
          <a:p>
            <a:pPr marL="0" lvl="0" indent="0" algn="just">
              <a:buNone/>
            </a:pPr>
            <a:r>
              <a:rPr lang="es-MX" sz="1800" dirty="0" smtClean="0"/>
              <a:t>1. Revisar</a:t>
            </a:r>
            <a:r>
              <a:rPr lang="es-MX" sz="1800" dirty="0"/>
              <a:t>, actualizar y en su caso, homologar la sección denominada “Transparencia” ubicada en el menú principal del sitio de web de la institución, conforme a lo señalado en el numeral 11Bis. del MAAAGMTA.</a:t>
            </a:r>
          </a:p>
          <a:p>
            <a:endParaRPr lang="es-MX" dirty="0"/>
          </a:p>
        </p:txBody>
      </p:sp>
      <p:pic>
        <p:nvPicPr>
          <p:cNvPr id="1638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749" t="7314" r="16024" b="15067"/>
          <a:stretch/>
        </p:blipFill>
        <p:spPr bwMode="auto">
          <a:xfrm>
            <a:off x="611560" y="1772816"/>
            <a:ext cx="7488832" cy="4923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539552" y="3712964"/>
            <a:ext cx="5290810" cy="2031325"/>
          </a:xfrm>
          <a:prstGeom prst="rect">
            <a:avLst/>
          </a:prstGeom>
          <a:solidFill>
            <a:schemeClr val="bg1"/>
          </a:solidFill>
        </p:spPr>
        <p:txBody>
          <a:bodyPr wrap="square">
            <a:spAutoFit/>
          </a:bodyPr>
          <a:lstStyle/>
          <a:p>
            <a:pPr algn="just"/>
            <a:r>
              <a:rPr lang="es-MX" sz="1400" dirty="0" smtClean="0">
                <a:solidFill>
                  <a:schemeClr val="tx1">
                    <a:lumMod val="50000"/>
                    <a:lumOff val="50000"/>
                  </a:schemeClr>
                </a:solidFill>
              </a:rPr>
              <a:t>El </a:t>
            </a:r>
            <a:r>
              <a:rPr lang="es-MX" sz="1400" dirty="0">
                <a:solidFill>
                  <a:schemeClr val="tx1">
                    <a:lumMod val="50000"/>
                    <a:lumOff val="50000"/>
                  </a:schemeClr>
                </a:solidFill>
              </a:rPr>
              <a:t>acceso a la información debe </a:t>
            </a:r>
            <a:r>
              <a:rPr lang="es-MX" sz="1400" dirty="0" smtClean="0">
                <a:solidFill>
                  <a:schemeClr val="tx1">
                    <a:lumMod val="50000"/>
                    <a:lumOff val="50000"/>
                  </a:schemeClr>
                </a:solidFill>
              </a:rPr>
              <a:t>ser el pilar sobre el que se construyan políticas y acciones en materia de transparencia, rendición de cuentas y participación ciudadana que permitan generar un puente </a:t>
            </a:r>
            <a:r>
              <a:rPr lang="es-MX" sz="1400" dirty="0">
                <a:solidFill>
                  <a:schemeClr val="tx1">
                    <a:lumMod val="50000"/>
                    <a:lumOff val="50000"/>
                  </a:schemeClr>
                </a:solidFill>
              </a:rPr>
              <a:t>de diálogo </a:t>
            </a:r>
            <a:r>
              <a:rPr lang="es-MX" sz="1400" dirty="0" smtClean="0">
                <a:solidFill>
                  <a:schemeClr val="tx1">
                    <a:lumMod val="50000"/>
                    <a:lumOff val="50000"/>
                  </a:schemeClr>
                </a:solidFill>
              </a:rPr>
              <a:t>entre </a:t>
            </a:r>
            <a:r>
              <a:rPr lang="es-MX" sz="1400" dirty="0">
                <a:solidFill>
                  <a:schemeClr val="tx1">
                    <a:lumMod val="50000"/>
                    <a:lumOff val="50000"/>
                  </a:schemeClr>
                </a:solidFill>
              </a:rPr>
              <a:t>autoridades y </a:t>
            </a:r>
            <a:r>
              <a:rPr lang="es-MX" sz="1400" dirty="0" smtClean="0">
                <a:solidFill>
                  <a:schemeClr val="tx1">
                    <a:lumMod val="50000"/>
                    <a:lumOff val="50000"/>
                  </a:schemeClr>
                </a:solidFill>
              </a:rPr>
              <a:t>ciudadanos.</a:t>
            </a:r>
          </a:p>
          <a:p>
            <a:pPr algn="just"/>
            <a:endParaRPr lang="es-MX" sz="1400" dirty="0">
              <a:solidFill>
                <a:schemeClr val="tx1">
                  <a:lumMod val="50000"/>
                  <a:lumOff val="50000"/>
                </a:schemeClr>
              </a:solidFill>
            </a:endParaRPr>
          </a:p>
          <a:p>
            <a:pPr algn="just"/>
            <a:r>
              <a:rPr lang="es-MX" sz="1400" dirty="0" smtClean="0">
                <a:solidFill>
                  <a:schemeClr val="tx1">
                    <a:lumMod val="50000"/>
                    <a:lumOff val="50000"/>
                  </a:schemeClr>
                </a:solidFill>
              </a:rPr>
              <a:t>Mediante estas acciones habremos de fortalecer un gobierno más abierto al escrutinio público y fomentar una relación entre </a:t>
            </a:r>
            <a:r>
              <a:rPr lang="es-MX" sz="1400" dirty="0">
                <a:solidFill>
                  <a:schemeClr val="tx1">
                    <a:lumMod val="50000"/>
                    <a:lumOff val="50000"/>
                  </a:schemeClr>
                </a:solidFill>
              </a:rPr>
              <a:t>sociedad y gobierno basada en la confianza, la colaboración y la responsabilidad compartida.</a:t>
            </a:r>
            <a:endParaRPr lang="es-MX" sz="1400" dirty="0">
              <a:solidFill>
                <a:schemeClr val="tx1">
                  <a:lumMod val="50000"/>
                  <a:lumOff val="50000"/>
                </a:schemeClr>
              </a:solidFill>
              <a:effectLst/>
            </a:endParaRPr>
          </a:p>
        </p:txBody>
      </p:sp>
      <p:sp>
        <p:nvSpPr>
          <p:cNvPr id="9" name="8 Flecha derecha"/>
          <p:cNvSpPr/>
          <p:nvPr/>
        </p:nvSpPr>
        <p:spPr>
          <a:xfrm rot="16200000">
            <a:off x="2952408" y="5917733"/>
            <a:ext cx="720080" cy="42798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9 Flecha derecha"/>
          <p:cNvSpPr/>
          <p:nvPr/>
        </p:nvSpPr>
        <p:spPr>
          <a:xfrm rot="10800000">
            <a:off x="8026350" y="3560182"/>
            <a:ext cx="720080" cy="42798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6091190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39552" y="332656"/>
            <a:ext cx="8208912" cy="584775"/>
          </a:xfrm>
          <a:prstGeom prst="rect">
            <a:avLst/>
          </a:prstGeom>
        </p:spPr>
        <p:txBody>
          <a:bodyPr wrap="square">
            <a:spAutoFit/>
          </a:bodyPr>
          <a:lstStyle/>
          <a:p>
            <a:pPr lvl="0" algn="just"/>
            <a:r>
              <a:rPr lang="es-MX" sz="3200" b="1" dirty="0" smtClean="0"/>
              <a:t>Identificar las necesidades de Información</a:t>
            </a:r>
          </a:p>
        </p:txBody>
      </p:sp>
      <p:sp>
        <p:nvSpPr>
          <p:cNvPr id="6" name="WordArt 16"/>
          <p:cNvSpPr>
            <a:spLocks noChangeArrowheads="1" noChangeShapeType="1" noTextEdit="1"/>
          </p:cNvSpPr>
          <p:nvPr/>
        </p:nvSpPr>
        <p:spPr bwMode="auto">
          <a:xfrm>
            <a:off x="179512" y="476473"/>
            <a:ext cx="323850" cy="576263"/>
          </a:xfrm>
          <a:prstGeom prst="rect">
            <a:avLst/>
          </a:prstGeom>
        </p:spPr>
        <p:txBody>
          <a:bodyPr wrap="none" fromWordArt="1">
            <a:prstTxWarp prst="textPlain">
              <a:avLst>
                <a:gd name="adj" fmla="val 50000"/>
              </a:avLst>
            </a:prstTxWarp>
          </a:bodyPr>
          <a:lstStyle/>
          <a:p>
            <a:pPr algn="ctr"/>
            <a:r>
              <a:rPr lang="es-MX" sz="9600" b="1" kern="10" dirty="0" smtClean="0">
                <a:ln w="12700">
                  <a:solidFill>
                    <a:schemeClr val="tx1"/>
                  </a:solidFill>
                  <a:round/>
                  <a:headEnd/>
                  <a:tailEnd/>
                </a:ln>
                <a:solidFill>
                  <a:srgbClr val="C00000"/>
                </a:solidFill>
                <a:latin typeface="Calibri"/>
                <a:cs typeface="Calibri"/>
              </a:rPr>
              <a:t>2</a:t>
            </a:r>
            <a:endParaRPr lang="es-MX" sz="9600" b="1" kern="10" dirty="0">
              <a:ln w="12700">
                <a:solidFill>
                  <a:schemeClr val="tx1"/>
                </a:solidFill>
                <a:round/>
                <a:headEnd/>
                <a:tailEnd/>
              </a:ln>
              <a:solidFill>
                <a:srgbClr val="C00000"/>
              </a:solidFill>
              <a:latin typeface="Calibri"/>
              <a:cs typeface="Calibri"/>
            </a:endParaRPr>
          </a:p>
        </p:txBody>
      </p:sp>
      <p:pic>
        <p:nvPicPr>
          <p:cNvPr id="3" name="Imagen 2"/>
          <p:cNvPicPr>
            <a:picLocks noChangeAspect="1"/>
          </p:cNvPicPr>
          <p:nvPr/>
        </p:nvPicPr>
        <p:blipFill rotWithShape="1">
          <a:blip r:embed="rId3"/>
          <a:srcRect l="22329" t="14563" r="20668" b="31297"/>
          <a:stretch/>
        </p:blipFill>
        <p:spPr>
          <a:xfrm>
            <a:off x="503362" y="1556792"/>
            <a:ext cx="8245102" cy="3960440"/>
          </a:xfrm>
          <a:prstGeom prst="rect">
            <a:avLst/>
          </a:prstGeom>
        </p:spPr>
      </p:pic>
    </p:spTree>
    <p:extLst>
      <p:ext uri="{BB962C8B-B14F-4D97-AF65-F5344CB8AC3E}">
        <p14:creationId xmlns:p14="http://schemas.microsoft.com/office/powerpoint/2010/main" val="18250818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11560" y="260648"/>
            <a:ext cx="8352928" cy="646331"/>
          </a:xfrm>
          <a:prstGeom prst="rect">
            <a:avLst/>
          </a:prstGeom>
        </p:spPr>
        <p:txBody>
          <a:bodyPr wrap="square">
            <a:spAutoFit/>
          </a:bodyPr>
          <a:lstStyle/>
          <a:p>
            <a:pPr algn="just"/>
            <a:r>
              <a:rPr lang="es-MX" b="1" dirty="0" smtClean="0"/>
              <a:t>Seleccionar </a:t>
            </a:r>
            <a:r>
              <a:rPr lang="es-MX" b="1" dirty="0"/>
              <a:t>y publicar información socialmente útil o focalizada que esté sustentada en documentos, acciones y/o resultados de la institución</a:t>
            </a:r>
          </a:p>
        </p:txBody>
      </p:sp>
      <p:sp>
        <p:nvSpPr>
          <p:cNvPr id="6" name="WordArt 16"/>
          <p:cNvSpPr>
            <a:spLocks noChangeArrowheads="1" noChangeShapeType="1" noTextEdit="1"/>
          </p:cNvSpPr>
          <p:nvPr/>
        </p:nvSpPr>
        <p:spPr bwMode="auto">
          <a:xfrm>
            <a:off x="215702" y="295681"/>
            <a:ext cx="323850" cy="576263"/>
          </a:xfrm>
          <a:prstGeom prst="rect">
            <a:avLst/>
          </a:prstGeom>
        </p:spPr>
        <p:txBody>
          <a:bodyPr wrap="none" fromWordArt="1">
            <a:prstTxWarp prst="textPlain">
              <a:avLst>
                <a:gd name="adj" fmla="val 50000"/>
              </a:avLst>
            </a:prstTxWarp>
          </a:bodyPr>
          <a:lstStyle/>
          <a:p>
            <a:pPr algn="ctr"/>
            <a:r>
              <a:rPr lang="es-MX" sz="9600" b="1" kern="10" dirty="0">
                <a:ln w="12700">
                  <a:solidFill>
                    <a:schemeClr val="tx1"/>
                  </a:solidFill>
                  <a:round/>
                  <a:headEnd/>
                  <a:tailEnd/>
                </a:ln>
                <a:solidFill>
                  <a:srgbClr val="C00000"/>
                </a:solidFill>
                <a:latin typeface="Calibri"/>
                <a:cs typeface="Calibri"/>
              </a:rPr>
              <a:t>3</a:t>
            </a:r>
          </a:p>
        </p:txBody>
      </p:sp>
      <p:pic>
        <p:nvPicPr>
          <p:cNvPr id="2" name="Imagen 1"/>
          <p:cNvPicPr>
            <a:picLocks noChangeAspect="1"/>
          </p:cNvPicPr>
          <p:nvPr/>
        </p:nvPicPr>
        <p:blipFill rotWithShape="1">
          <a:blip r:embed="rId3"/>
          <a:srcRect l="25648" t="14563" r="22882" b="27360"/>
          <a:stretch/>
        </p:blipFill>
        <p:spPr>
          <a:xfrm>
            <a:off x="611560" y="1772816"/>
            <a:ext cx="7920880" cy="4752528"/>
          </a:xfrm>
          <a:prstGeom prst="rect">
            <a:avLst/>
          </a:prstGeom>
        </p:spPr>
      </p:pic>
    </p:spTree>
    <p:extLst>
      <p:ext uri="{BB962C8B-B14F-4D97-AF65-F5344CB8AC3E}">
        <p14:creationId xmlns:p14="http://schemas.microsoft.com/office/powerpoint/2010/main" val="11510100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764704"/>
            <a:ext cx="8208912" cy="2308324"/>
          </a:xfrm>
          <a:prstGeom prst="rect">
            <a:avLst/>
          </a:prstGeom>
        </p:spPr>
        <p:txBody>
          <a:bodyPr wrap="square">
            <a:spAutoFit/>
          </a:bodyPr>
          <a:lstStyle/>
          <a:p>
            <a:pPr lvl="1"/>
            <a:r>
              <a:rPr lang="es-MX" b="1" dirty="0"/>
              <a:t>SELECCIÓN DE INFORMACIÓN</a:t>
            </a:r>
            <a:endParaRPr lang="es-MX" dirty="0"/>
          </a:p>
          <a:p>
            <a:r>
              <a:rPr lang="es-MX" dirty="0"/>
              <a:t> </a:t>
            </a:r>
          </a:p>
          <a:p>
            <a:pPr lvl="0" algn="just"/>
            <a:r>
              <a:rPr lang="es-MX" dirty="0"/>
              <a:t>De acuerdo con el alcance e importancia de las necesidades de información identificadas así como su posible impacto en la publicación de información, deberán escogerse en orden de importancia un máximo de 4 temas y un mínimo de 2.</a:t>
            </a:r>
          </a:p>
          <a:p>
            <a:pPr algn="just"/>
            <a:r>
              <a:rPr lang="es-MX" dirty="0"/>
              <a:t> </a:t>
            </a:r>
          </a:p>
          <a:p>
            <a:pPr lvl="0" algn="just"/>
            <a:r>
              <a:rPr lang="es-MX" dirty="0"/>
              <a:t>El listado de temas seleccionados deberá reportarse a la Unidad de Políticas de Transparencia </a:t>
            </a:r>
            <a:r>
              <a:rPr lang="es-MX" dirty="0" smtClean="0"/>
              <a:t>y </a:t>
            </a:r>
            <a:r>
              <a:rPr lang="es-MX" dirty="0"/>
              <a:t>Cooperación Internacional, conforme a las fechas señaladas.</a:t>
            </a:r>
          </a:p>
        </p:txBody>
      </p:sp>
    </p:spTree>
    <p:extLst>
      <p:ext uri="{BB962C8B-B14F-4D97-AF65-F5344CB8AC3E}">
        <p14:creationId xmlns:p14="http://schemas.microsoft.com/office/powerpoint/2010/main" val="24572718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692696"/>
            <a:ext cx="8280920" cy="3693319"/>
          </a:xfrm>
          <a:prstGeom prst="rect">
            <a:avLst/>
          </a:prstGeom>
        </p:spPr>
        <p:txBody>
          <a:bodyPr wrap="square">
            <a:spAutoFit/>
          </a:bodyPr>
          <a:lstStyle/>
          <a:p>
            <a:pPr lvl="1" algn="just"/>
            <a:r>
              <a:rPr lang="es-MX" b="1" dirty="0"/>
              <a:t>PUBLICACIÓN</a:t>
            </a:r>
            <a:endParaRPr lang="es-MX" dirty="0"/>
          </a:p>
          <a:p>
            <a:pPr algn="just"/>
            <a:r>
              <a:rPr lang="es-MX" b="1" dirty="0"/>
              <a:t> </a:t>
            </a:r>
            <a:endParaRPr lang="es-MX" dirty="0"/>
          </a:p>
          <a:p>
            <a:pPr lvl="0" algn="just"/>
            <a:r>
              <a:rPr lang="es-MX" dirty="0"/>
              <a:t>La publicación de información deberá  hacerse en la sección de transparencia en el apartado de transparencia focalizada de los portales institucionales en Internet, tomando en cuenta las características de información que debe cumplir (amigable y asequible para los destinatarios finales y privilegiar en su publicación el uso de herramientas web que faciliten la consulta, sistematización y uso de la información)</a:t>
            </a:r>
          </a:p>
          <a:p>
            <a:pPr lvl="0" algn="just"/>
            <a:r>
              <a:rPr lang="es-MX" dirty="0"/>
              <a:t> </a:t>
            </a:r>
          </a:p>
          <a:p>
            <a:pPr algn="just"/>
            <a:r>
              <a:rPr lang="es-MX" dirty="0"/>
              <a:t> </a:t>
            </a:r>
          </a:p>
          <a:p>
            <a:pPr lvl="0" algn="just"/>
            <a:r>
              <a:rPr lang="es-MX" dirty="0"/>
              <a:t>Aquellos temas que fueron enviados a la Unidad de Políticas de Transparencia y Cooperación Internacional como parte de las acciones de Integración del Plan de Acción 2013-2015 de la Alianza para el Gobierno y que no hayan sido seleccionados, deberán publicarse en este apartado.</a:t>
            </a:r>
          </a:p>
        </p:txBody>
      </p:sp>
    </p:spTree>
    <p:extLst>
      <p:ext uri="{BB962C8B-B14F-4D97-AF65-F5344CB8AC3E}">
        <p14:creationId xmlns:p14="http://schemas.microsoft.com/office/powerpoint/2010/main" val="8338085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3"/>
          <p:cNvSpPr txBox="1">
            <a:spLocks noChangeArrowheads="1"/>
          </p:cNvSpPr>
          <p:nvPr/>
        </p:nvSpPr>
        <p:spPr>
          <a:xfrm>
            <a:off x="889644" y="2708920"/>
            <a:ext cx="7570788" cy="16561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3600" b="1" dirty="0" smtClean="0">
                <a:solidFill>
                  <a:schemeClr val="tx1">
                    <a:lumMod val="75000"/>
                    <a:lumOff val="25000"/>
                  </a:schemeClr>
                </a:solidFill>
              </a:rPr>
              <a:t>Antecedentes</a:t>
            </a:r>
            <a:endParaRPr lang="es-MX" sz="3600" b="1" dirty="0">
              <a:solidFill>
                <a:schemeClr val="tx1">
                  <a:lumMod val="75000"/>
                  <a:lumOff val="25000"/>
                </a:schemeClr>
              </a:solidFill>
            </a:endParaRP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483" t="46497" r="63165" b="51337"/>
          <a:stretch/>
        </p:blipFill>
        <p:spPr bwMode="auto">
          <a:xfrm>
            <a:off x="2123728" y="3933056"/>
            <a:ext cx="5040560" cy="232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descr="http://1.bp.blogspot.com/-JJtl3T3aOSE/ULraZo_20wI/AAAAAAAAE8M/qWQyElX9bco/s1600/logo_pena.png"/>
          <p:cNvPicPr>
            <a:picLocks noChangeAspect="1" noChangeArrowheads="1"/>
          </p:cNvPicPr>
          <p:nvPr/>
        </p:nvPicPr>
        <p:blipFill rotWithShape="1">
          <a:blip r:embed="rId4">
            <a:extLst>
              <a:ext uri="{28A0092B-C50C-407E-A947-70E740481C1C}">
                <a14:useLocalDpi xmlns:a14="http://schemas.microsoft.com/office/drawing/2010/main" val="0"/>
              </a:ext>
            </a:extLst>
          </a:blip>
          <a:srcRect l="56490"/>
          <a:stretch/>
        </p:blipFill>
        <p:spPr bwMode="auto">
          <a:xfrm>
            <a:off x="7440930" y="186949"/>
            <a:ext cx="1496013" cy="1149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0887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11560" y="260648"/>
            <a:ext cx="8352928" cy="646331"/>
          </a:xfrm>
          <a:prstGeom prst="rect">
            <a:avLst/>
          </a:prstGeom>
        </p:spPr>
        <p:txBody>
          <a:bodyPr wrap="square">
            <a:spAutoFit/>
          </a:bodyPr>
          <a:lstStyle/>
          <a:p>
            <a:pPr algn="just"/>
            <a:r>
              <a:rPr lang="es-MX" b="1" dirty="0" smtClean="0"/>
              <a:t>Asegurar </a:t>
            </a:r>
            <a:r>
              <a:rPr lang="es-MX" b="1" dirty="0"/>
              <a:t>que la información que se publica como socialmente útil o focalizada, cumpla con al menos 1 de los criterios establecidas en el numeral 11 del MAAGMTA.</a:t>
            </a:r>
          </a:p>
        </p:txBody>
      </p:sp>
      <p:sp>
        <p:nvSpPr>
          <p:cNvPr id="6" name="WordArt 16"/>
          <p:cNvSpPr>
            <a:spLocks noChangeArrowheads="1" noChangeShapeType="1" noTextEdit="1"/>
          </p:cNvSpPr>
          <p:nvPr/>
        </p:nvSpPr>
        <p:spPr bwMode="auto">
          <a:xfrm>
            <a:off x="215702" y="295681"/>
            <a:ext cx="323850" cy="576263"/>
          </a:xfrm>
          <a:prstGeom prst="rect">
            <a:avLst/>
          </a:prstGeom>
        </p:spPr>
        <p:txBody>
          <a:bodyPr wrap="none" fromWordArt="1">
            <a:prstTxWarp prst="textPlain">
              <a:avLst>
                <a:gd name="adj" fmla="val 50000"/>
              </a:avLst>
            </a:prstTxWarp>
          </a:bodyPr>
          <a:lstStyle/>
          <a:p>
            <a:pPr algn="ctr"/>
            <a:r>
              <a:rPr lang="es-MX" sz="9600" b="1" kern="10" dirty="0" smtClean="0">
                <a:ln w="12700">
                  <a:solidFill>
                    <a:schemeClr val="tx1"/>
                  </a:solidFill>
                  <a:round/>
                  <a:headEnd/>
                  <a:tailEnd/>
                </a:ln>
                <a:solidFill>
                  <a:srgbClr val="C00000"/>
                </a:solidFill>
                <a:latin typeface="Calibri"/>
                <a:cs typeface="Calibri"/>
              </a:rPr>
              <a:t>4</a:t>
            </a:r>
            <a:endParaRPr lang="es-MX" sz="9600" b="1" kern="10" dirty="0">
              <a:ln w="12700">
                <a:solidFill>
                  <a:schemeClr val="tx1"/>
                </a:solidFill>
                <a:round/>
                <a:headEnd/>
                <a:tailEnd/>
              </a:ln>
              <a:solidFill>
                <a:srgbClr val="C00000"/>
              </a:solidFill>
              <a:latin typeface="Calibri"/>
              <a:cs typeface="Calibri"/>
            </a:endParaRPr>
          </a:p>
        </p:txBody>
      </p:sp>
      <p:pic>
        <p:nvPicPr>
          <p:cNvPr id="3" name="Imagen 2"/>
          <p:cNvPicPr>
            <a:picLocks noChangeAspect="1"/>
          </p:cNvPicPr>
          <p:nvPr/>
        </p:nvPicPr>
        <p:blipFill rotWithShape="1">
          <a:blip r:embed="rId3"/>
          <a:srcRect l="25095" t="14563" r="22329" b="29328"/>
          <a:stretch/>
        </p:blipFill>
        <p:spPr>
          <a:xfrm>
            <a:off x="395536" y="1196752"/>
            <a:ext cx="8496944" cy="5256584"/>
          </a:xfrm>
          <a:prstGeom prst="rect">
            <a:avLst/>
          </a:prstGeom>
        </p:spPr>
      </p:pic>
    </p:spTree>
    <p:extLst>
      <p:ext uri="{BB962C8B-B14F-4D97-AF65-F5344CB8AC3E}">
        <p14:creationId xmlns:p14="http://schemas.microsoft.com/office/powerpoint/2010/main" val="17447985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3"/>
          <p:cNvSpPr txBox="1">
            <a:spLocks noChangeArrowheads="1"/>
          </p:cNvSpPr>
          <p:nvPr/>
        </p:nvSpPr>
        <p:spPr>
          <a:xfrm>
            <a:off x="889644" y="2348880"/>
            <a:ext cx="7570788" cy="16561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3600" b="1" dirty="0" smtClean="0">
                <a:solidFill>
                  <a:schemeClr val="tx1">
                    <a:lumMod val="75000"/>
                    <a:lumOff val="25000"/>
                  </a:schemeClr>
                </a:solidFill>
              </a:rPr>
              <a:t>Algunos ejemplos.</a:t>
            </a: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483" t="46497" r="63165" b="51337"/>
          <a:stretch/>
        </p:blipFill>
        <p:spPr bwMode="auto">
          <a:xfrm>
            <a:off x="2123728" y="3933056"/>
            <a:ext cx="5040560" cy="232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descr="http://1.bp.blogspot.com/-JJtl3T3aOSE/ULraZo_20wI/AAAAAAAAE8M/qWQyElX9bco/s1600/logo_pena.png"/>
          <p:cNvPicPr>
            <a:picLocks noChangeAspect="1" noChangeArrowheads="1"/>
          </p:cNvPicPr>
          <p:nvPr/>
        </p:nvPicPr>
        <p:blipFill rotWithShape="1">
          <a:blip r:embed="rId4">
            <a:extLst>
              <a:ext uri="{28A0092B-C50C-407E-A947-70E740481C1C}">
                <a14:useLocalDpi xmlns:a14="http://schemas.microsoft.com/office/drawing/2010/main" val="0"/>
              </a:ext>
            </a:extLst>
          </a:blip>
          <a:srcRect l="56490"/>
          <a:stretch/>
        </p:blipFill>
        <p:spPr bwMode="auto">
          <a:xfrm>
            <a:off x="7440930" y="186949"/>
            <a:ext cx="1496013" cy="1149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139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12268200" cy="7391400"/>
          </a:xfrm>
          <a:prstGeom prst="rect">
            <a:avLst/>
          </a:prstGeom>
          <a:noFill/>
          <a:ln w="9525">
            <a:noFill/>
            <a:miter lim="800000"/>
            <a:headEnd/>
            <a:tailEnd/>
          </a:ln>
          <a:effectLst/>
        </p:spPr>
      </p:pic>
    </p:spTree>
    <p:extLst>
      <p:ext uri="{BB962C8B-B14F-4D97-AF65-F5344CB8AC3E}">
        <p14:creationId xmlns:p14="http://schemas.microsoft.com/office/powerpoint/2010/main" val="37270198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85720" y="285728"/>
            <a:ext cx="8102704" cy="461665"/>
          </a:xfrm>
          <a:prstGeom prst="rect">
            <a:avLst/>
          </a:prstGeom>
          <a:noFill/>
          <a:ln>
            <a:noFill/>
          </a:ln>
        </p:spPr>
        <p:txBody>
          <a:bodyPr wrap="square" rtlCol="0">
            <a:spAutoFit/>
          </a:bodyPr>
          <a:lstStyle/>
          <a:p>
            <a:r>
              <a:rPr lang="es-MX" sz="2400" b="1" i="1" dirty="0" smtClean="0">
                <a:solidFill>
                  <a:srgbClr val="C00000"/>
                </a:solidFill>
                <a:latin typeface="Times New Roman" pitchFamily="18" charset="0"/>
                <a:cs typeface="Times New Roman" pitchFamily="18" charset="0"/>
              </a:rPr>
              <a:t>Portal Actual de Transparencia Focalizada en ECOSUR.</a:t>
            </a:r>
            <a:endParaRPr lang="es-MX" sz="2400" b="1" i="1" dirty="0">
              <a:solidFill>
                <a:srgbClr val="C0000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908720"/>
            <a:ext cx="8430905"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97289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WordArt 16"/>
          <p:cNvSpPr>
            <a:spLocks noChangeArrowheads="1" noChangeShapeType="1" noTextEdit="1"/>
          </p:cNvSpPr>
          <p:nvPr/>
        </p:nvSpPr>
        <p:spPr bwMode="auto">
          <a:xfrm>
            <a:off x="213802" y="620489"/>
            <a:ext cx="323850" cy="576263"/>
          </a:xfrm>
          <a:prstGeom prst="rect">
            <a:avLst/>
          </a:prstGeom>
        </p:spPr>
        <p:txBody>
          <a:bodyPr wrap="none" fromWordArt="1">
            <a:prstTxWarp prst="textPlain">
              <a:avLst>
                <a:gd name="adj" fmla="val 50000"/>
              </a:avLst>
            </a:prstTxWarp>
          </a:bodyPr>
          <a:lstStyle/>
          <a:p>
            <a:pPr algn="ctr"/>
            <a:r>
              <a:rPr lang="es-MX" sz="9600" b="1" kern="10" dirty="0" smtClean="0">
                <a:ln w="12700">
                  <a:solidFill>
                    <a:schemeClr val="tx1"/>
                  </a:solidFill>
                  <a:round/>
                  <a:headEnd/>
                  <a:tailEnd/>
                </a:ln>
                <a:solidFill>
                  <a:srgbClr val="C00000"/>
                </a:solidFill>
                <a:latin typeface="Calibri"/>
                <a:cs typeface="Calibri"/>
              </a:rPr>
              <a:t>5</a:t>
            </a:r>
            <a:endParaRPr lang="es-MX" sz="9600" b="1" kern="10" dirty="0">
              <a:ln w="12700">
                <a:solidFill>
                  <a:schemeClr val="tx1"/>
                </a:solidFill>
                <a:round/>
                <a:headEnd/>
                <a:tailEnd/>
              </a:ln>
              <a:solidFill>
                <a:srgbClr val="C00000"/>
              </a:solidFill>
              <a:latin typeface="Calibri"/>
              <a:cs typeface="Calibri"/>
            </a:endParaRPr>
          </a:p>
        </p:txBody>
      </p:sp>
      <p:sp>
        <p:nvSpPr>
          <p:cNvPr id="7" name="6 Rectángulo"/>
          <p:cNvSpPr/>
          <p:nvPr/>
        </p:nvSpPr>
        <p:spPr>
          <a:xfrm>
            <a:off x="755576" y="622429"/>
            <a:ext cx="8079754" cy="646331"/>
          </a:xfrm>
          <a:prstGeom prst="rect">
            <a:avLst/>
          </a:prstGeom>
        </p:spPr>
        <p:txBody>
          <a:bodyPr wrap="square">
            <a:spAutoFit/>
          </a:bodyPr>
          <a:lstStyle/>
          <a:p>
            <a:pPr lvl="0"/>
            <a:r>
              <a:rPr lang="es-MX" dirty="0">
                <a:solidFill>
                  <a:srgbClr val="FF0000"/>
                </a:solidFill>
              </a:rPr>
              <a:t>Actualizar</a:t>
            </a:r>
            <a:r>
              <a:rPr lang="es-MX" dirty="0"/>
              <a:t> de forma trimestral los micrositios de transparencia focalizada del portal web institucional.</a:t>
            </a:r>
          </a:p>
        </p:txBody>
      </p:sp>
      <p:sp>
        <p:nvSpPr>
          <p:cNvPr id="15" name="WordArt 16"/>
          <p:cNvSpPr>
            <a:spLocks noChangeArrowheads="1" noChangeShapeType="1" noTextEdit="1"/>
          </p:cNvSpPr>
          <p:nvPr/>
        </p:nvSpPr>
        <p:spPr bwMode="auto">
          <a:xfrm>
            <a:off x="573842" y="2232541"/>
            <a:ext cx="323850" cy="576263"/>
          </a:xfrm>
          <a:prstGeom prst="rect">
            <a:avLst/>
          </a:prstGeom>
        </p:spPr>
        <p:txBody>
          <a:bodyPr wrap="none" fromWordArt="1">
            <a:prstTxWarp prst="textPlain">
              <a:avLst>
                <a:gd name="adj" fmla="val 50000"/>
              </a:avLst>
            </a:prstTxWarp>
          </a:bodyPr>
          <a:lstStyle/>
          <a:p>
            <a:pPr algn="ctr"/>
            <a:r>
              <a:rPr lang="es-MX" sz="9600" b="1" kern="10" dirty="0" smtClean="0">
                <a:ln w="12700">
                  <a:solidFill>
                    <a:schemeClr val="tx1"/>
                  </a:solidFill>
                  <a:round/>
                  <a:headEnd/>
                  <a:tailEnd/>
                </a:ln>
                <a:solidFill>
                  <a:srgbClr val="C00000"/>
                </a:solidFill>
                <a:latin typeface="Calibri"/>
                <a:cs typeface="Calibri"/>
              </a:rPr>
              <a:t>6</a:t>
            </a:r>
            <a:endParaRPr lang="es-MX" sz="9600" b="1" kern="10" dirty="0">
              <a:ln w="12700">
                <a:solidFill>
                  <a:schemeClr val="tx1"/>
                </a:solidFill>
                <a:round/>
                <a:headEnd/>
                <a:tailEnd/>
              </a:ln>
              <a:solidFill>
                <a:srgbClr val="C00000"/>
              </a:solidFill>
              <a:latin typeface="Calibri"/>
              <a:cs typeface="Calibri"/>
            </a:endParaRPr>
          </a:p>
        </p:txBody>
      </p:sp>
      <p:sp>
        <p:nvSpPr>
          <p:cNvPr id="20" name="4 Rectángulo"/>
          <p:cNvSpPr/>
          <p:nvPr/>
        </p:nvSpPr>
        <p:spPr>
          <a:xfrm>
            <a:off x="1115616" y="2228671"/>
            <a:ext cx="7776864" cy="1200329"/>
          </a:xfrm>
          <a:prstGeom prst="rect">
            <a:avLst/>
          </a:prstGeom>
        </p:spPr>
        <p:txBody>
          <a:bodyPr wrap="square">
            <a:spAutoFit/>
          </a:bodyPr>
          <a:lstStyle/>
          <a:p>
            <a:pPr lvl="0" algn="just"/>
            <a:r>
              <a:rPr lang="es-MX" dirty="0">
                <a:solidFill>
                  <a:srgbClr val="FF0000"/>
                </a:solidFill>
              </a:rPr>
              <a:t>Garantizar</a:t>
            </a:r>
            <a:r>
              <a:rPr lang="es-MX" dirty="0"/>
              <a:t> que los micrositios de transparencia focalizada cuenten con niveles mínimos de operatividad y seguridad, asegurando que no </a:t>
            </a:r>
            <a:r>
              <a:rPr lang="es-MX" dirty="0" smtClean="0"/>
              <a:t>existan condicionamientos </a:t>
            </a:r>
            <a:r>
              <a:rPr lang="es-MX" dirty="0"/>
              <a:t>para acceder, reproducir, utilizar o citar la información y que los enlaces de la información no remitan a sitios no seguros</a:t>
            </a:r>
            <a:r>
              <a:rPr lang="es-MX" dirty="0" smtClean="0"/>
              <a:t>.</a:t>
            </a:r>
            <a:endParaRPr lang="es-MX" dirty="0"/>
          </a:p>
        </p:txBody>
      </p:sp>
      <p:sp>
        <p:nvSpPr>
          <p:cNvPr id="21" name="WordArt 16"/>
          <p:cNvSpPr>
            <a:spLocks noChangeArrowheads="1" noChangeShapeType="1" noTextEdit="1"/>
          </p:cNvSpPr>
          <p:nvPr/>
        </p:nvSpPr>
        <p:spPr bwMode="auto">
          <a:xfrm>
            <a:off x="2195736" y="4580929"/>
            <a:ext cx="323850" cy="576263"/>
          </a:xfrm>
          <a:prstGeom prst="rect">
            <a:avLst/>
          </a:prstGeom>
        </p:spPr>
        <p:txBody>
          <a:bodyPr wrap="none" fromWordArt="1">
            <a:prstTxWarp prst="textPlain">
              <a:avLst>
                <a:gd name="adj" fmla="val 50000"/>
              </a:avLst>
            </a:prstTxWarp>
          </a:bodyPr>
          <a:lstStyle/>
          <a:p>
            <a:pPr algn="ctr"/>
            <a:r>
              <a:rPr lang="es-MX" sz="9600" b="1" kern="10" dirty="0">
                <a:ln w="12700">
                  <a:solidFill>
                    <a:schemeClr val="tx1"/>
                  </a:solidFill>
                  <a:round/>
                  <a:headEnd/>
                  <a:tailEnd/>
                </a:ln>
                <a:solidFill>
                  <a:srgbClr val="C00000"/>
                </a:solidFill>
                <a:latin typeface="Calibri"/>
                <a:cs typeface="Calibri"/>
              </a:rPr>
              <a:t>7</a:t>
            </a:r>
          </a:p>
        </p:txBody>
      </p:sp>
      <p:sp>
        <p:nvSpPr>
          <p:cNvPr id="22" name="4 Rectángulo"/>
          <p:cNvSpPr/>
          <p:nvPr/>
        </p:nvSpPr>
        <p:spPr>
          <a:xfrm>
            <a:off x="2699792" y="4050938"/>
            <a:ext cx="6192688" cy="1754326"/>
          </a:xfrm>
          <a:prstGeom prst="rect">
            <a:avLst/>
          </a:prstGeom>
        </p:spPr>
        <p:txBody>
          <a:bodyPr wrap="square">
            <a:spAutoFit/>
          </a:bodyPr>
          <a:lstStyle/>
          <a:p>
            <a:pPr lvl="0" algn="just"/>
            <a:r>
              <a:rPr lang="es-MX" dirty="0" smtClean="0">
                <a:solidFill>
                  <a:srgbClr val="FF0000"/>
                </a:solidFill>
              </a:rPr>
              <a:t>Asegurar</a:t>
            </a:r>
            <a:r>
              <a:rPr lang="es-MX" dirty="0" smtClean="0"/>
              <a:t> </a:t>
            </a:r>
            <a:r>
              <a:rPr lang="es-MX" dirty="0"/>
              <a:t>que la información socialmente útil o focalizada se presenta mediante aplicaciones informáticas dinámicas (no PDF), herramientas digitales, formatos que propicien su análisis estadístico o comparativo y faciliten la reproducción y edición de la información, para que los particulares puedan utilizar o reutilizar la información según convenga a sus intereses.</a:t>
            </a:r>
          </a:p>
        </p:txBody>
      </p:sp>
    </p:spTree>
    <p:extLst>
      <p:ext uri="{BB962C8B-B14F-4D97-AF65-F5344CB8AC3E}">
        <p14:creationId xmlns:p14="http://schemas.microsoft.com/office/powerpoint/2010/main" val="2197247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05094" y="692696"/>
            <a:ext cx="6912768" cy="461665"/>
          </a:xfrm>
          <a:prstGeom prst="rect">
            <a:avLst/>
          </a:prstGeom>
          <a:noFill/>
          <a:ln>
            <a:noFill/>
          </a:ln>
        </p:spPr>
        <p:txBody>
          <a:bodyPr wrap="square" rtlCol="0">
            <a:spAutoFit/>
          </a:bodyPr>
          <a:lstStyle/>
          <a:p>
            <a:r>
              <a:rPr lang="es-MX" sz="2400" b="1" i="1" dirty="0" smtClean="0">
                <a:solidFill>
                  <a:srgbClr val="C00000"/>
                </a:solidFill>
                <a:latin typeface="Times New Roman" pitchFamily="18" charset="0"/>
                <a:cs typeface="Times New Roman" pitchFamily="18" charset="0"/>
              </a:rPr>
              <a:t>Requerimientos:</a:t>
            </a:r>
            <a:endParaRPr lang="es-MX" sz="2400" b="1" i="1" dirty="0">
              <a:solidFill>
                <a:srgbClr val="C00000"/>
              </a:solidFill>
              <a:latin typeface="Times New Roman" pitchFamily="18" charset="0"/>
              <a:cs typeface="Times New Roman" pitchFamily="18" charset="0"/>
            </a:endParaRPr>
          </a:p>
        </p:txBody>
      </p:sp>
      <p:sp>
        <p:nvSpPr>
          <p:cNvPr id="5" name="4 CuadroTexto"/>
          <p:cNvSpPr txBox="1"/>
          <p:nvPr/>
        </p:nvSpPr>
        <p:spPr>
          <a:xfrm>
            <a:off x="285720" y="1428736"/>
            <a:ext cx="8715436" cy="4801314"/>
          </a:xfrm>
          <a:prstGeom prst="rect">
            <a:avLst/>
          </a:prstGeom>
          <a:noFill/>
        </p:spPr>
        <p:txBody>
          <a:bodyPr wrap="square" rtlCol="0">
            <a:spAutoFit/>
          </a:bodyPr>
          <a:lstStyle/>
          <a:p>
            <a:pPr algn="just"/>
            <a:r>
              <a:rPr lang="es-MX" dirty="0" smtClean="0"/>
              <a:t>Para </a:t>
            </a:r>
            <a:r>
              <a:rPr lang="es-MX" dirty="0"/>
              <a:t>dar seguimiento de manera </a:t>
            </a:r>
            <a:r>
              <a:rPr lang="es-MX" dirty="0" smtClean="0"/>
              <a:t>pro-activa </a:t>
            </a:r>
            <a:r>
              <a:rPr lang="es-MX" dirty="0"/>
              <a:t>la Transparencia Focalizada, </a:t>
            </a:r>
            <a:r>
              <a:rPr lang="es-MX" dirty="0" smtClean="0"/>
              <a:t>como lo establece el </a:t>
            </a:r>
            <a:r>
              <a:rPr lang="es-MX" b="1" i="1" dirty="0" smtClean="0"/>
              <a:t>Manual </a:t>
            </a:r>
            <a:r>
              <a:rPr lang="es-MX" b="1" i="1" dirty="0"/>
              <a:t>Administrativo de Aplicación General en las materias de Transparencia y de </a:t>
            </a:r>
            <a:r>
              <a:rPr lang="es-MX" b="1" i="1" dirty="0" smtClean="0"/>
              <a:t>Archivos</a:t>
            </a:r>
            <a:r>
              <a:rPr lang="es-MX" i="1" dirty="0" smtClean="0"/>
              <a:t> </a:t>
            </a:r>
            <a:r>
              <a:rPr lang="es-MX" dirty="0" smtClean="0"/>
              <a:t>es </a:t>
            </a:r>
            <a:r>
              <a:rPr lang="es-MX" dirty="0"/>
              <a:t>indispensable instituir </a:t>
            </a:r>
            <a:r>
              <a:rPr lang="es-MX" b="1" dirty="0">
                <a:solidFill>
                  <a:srgbClr val="FF0000"/>
                </a:solidFill>
              </a:rPr>
              <a:t>Grupos de </a:t>
            </a:r>
            <a:r>
              <a:rPr lang="es-MX" b="1" dirty="0" smtClean="0">
                <a:solidFill>
                  <a:srgbClr val="FF0000"/>
                </a:solidFill>
              </a:rPr>
              <a:t>Apoyo</a:t>
            </a:r>
            <a:r>
              <a:rPr lang="es-MX" dirty="0"/>
              <a:t>.</a:t>
            </a:r>
          </a:p>
          <a:p>
            <a:pPr algn="just"/>
            <a:r>
              <a:rPr lang="es-MX" dirty="0"/>
              <a:t> </a:t>
            </a:r>
          </a:p>
          <a:p>
            <a:pPr lvl="0" algn="just"/>
            <a:r>
              <a:rPr lang="es-MX" dirty="0"/>
              <a:t>La creación de los grupos de apoyo tiene el objetivo de coadyuvar en las actividades del Comité de Información y con la Unidad de Enlace.  Los cuales tendrán las siguientes funciones:</a:t>
            </a:r>
          </a:p>
          <a:p>
            <a:pPr algn="just"/>
            <a:endParaRPr lang="es-MX" dirty="0"/>
          </a:p>
          <a:p>
            <a:pPr marL="342900" lvl="0" indent="-342900" algn="just">
              <a:buFont typeface="Arial" pitchFamily="34" charset="0"/>
              <a:buChar char="•"/>
            </a:pPr>
            <a:r>
              <a:rPr lang="es-MX" dirty="0"/>
              <a:t>Propondrán a la Unidad de Enlace la </a:t>
            </a:r>
            <a:r>
              <a:rPr lang="es-MX" b="1" dirty="0"/>
              <a:t>divulgación de información socialmente útil o focalizada</a:t>
            </a:r>
            <a:r>
              <a:rPr lang="es-MX" dirty="0"/>
              <a:t>, correspondiente a la entidad, o en su caso, agregada por sector, por flujo de información o cuando responda a una acción de coordinación interinstitucional</a:t>
            </a:r>
            <a:r>
              <a:rPr lang="es-MX" dirty="0" smtClean="0"/>
              <a:t>.</a:t>
            </a:r>
          </a:p>
          <a:p>
            <a:pPr marL="342900" lvl="0" indent="-342900" algn="just">
              <a:buFont typeface="Arial" pitchFamily="34" charset="0"/>
              <a:buChar char="•"/>
            </a:pPr>
            <a:r>
              <a:rPr lang="es-MX" dirty="0" smtClean="0"/>
              <a:t>Verificarán su disponibilidad en la página web correspondiente y vigilarán que los responsables de la información publicada la mantengan actualizada, a través de los mecanismos que se les proporcione.</a:t>
            </a:r>
            <a:endParaRPr lang="es-MX" dirty="0"/>
          </a:p>
          <a:p>
            <a:pPr marL="342900" lvl="0" indent="-342900" algn="just">
              <a:buFont typeface="Arial" pitchFamily="34" charset="0"/>
              <a:buChar char="•"/>
            </a:pPr>
            <a:r>
              <a:rPr lang="es-MX" dirty="0"/>
              <a:t>Coadyuvarán con las unidades administrativas o servidores públicos designados en la localización de los documentos en los que conste la información solicitada</a:t>
            </a:r>
            <a:r>
              <a:rPr lang="es-MX" dirty="0" smtClean="0"/>
              <a:t>.</a:t>
            </a:r>
          </a:p>
          <a:p>
            <a:pPr lvl="0" algn="just"/>
            <a:endParaRPr lang="es-MX" dirty="0"/>
          </a:p>
        </p:txBody>
      </p:sp>
    </p:spTree>
    <p:extLst>
      <p:ext uri="{BB962C8B-B14F-4D97-AF65-F5344CB8AC3E}">
        <p14:creationId xmlns:p14="http://schemas.microsoft.com/office/powerpoint/2010/main" val="2071773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20" name="AutoShape 14"/>
          <p:cNvSpPr>
            <a:spLocks noChangeArrowheads="1"/>
          </p:cNvSpPr>
          <p:nvPr/>
        </p:nvSpPr>
        <p:spPr bwMode="auto">
          <a:xfrm>
            <a:off x="323850" y="1932459"/>
            <a:ext cx="8424863" cy="1019175"/>
          </a:xfrm>
          <a:prstGeom prst="rightArrow">
            <a:avLst>
              <a:gd name="adj1" fmla="val 50000"/>
              <a:gd name="adj2" fmla="val 210295"/>
            </a:avLst>
          </a:prstGeom>
          <a:solidFill>
            <a:srgbClr val="C0C0C0">
              <a:alpha val="30196"/>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MX" sz="2000"/>
          </a:p>
        </p:txBody>
      </p:sp>
      <p:sp>
        <p:nvSpPr>
          <p:cNvPr id="43016" name="Rectangle 93"/>
          <p:cNvSpPr>
            <a:spLocks noGrp="1" noChangeArrowheads="1"/>
          </p:cNvSpPr>
          <p:nvPr>
            <p:ph type="title" idx="4294967295"/>
          </p:nvPr>
        </p:nvSpPr>
        <p:spPr>
          <a:xfrm>
            <a:off x="457200" y="274638"/>
            <a:ext cx="7570788" cy="777875"/>
          </a:xfrm>
        </p:spPr>
        <p:txBody>
          <a:bodyPr/>
          <a:lstStyle/>
          <a:p>
            <a:pPr eaLnBrk="1" hangingPunct="1"/>
            <a:r>
              <a:rPr lang="es-MX" sz="3000" b="1" dirty="0" smtClean="0"/>
              <a:t>Transparencia ¿para qué?</a:t>
            </a:r>
            <a:endParaRPr lang="es-ES" sz="3000" b="1" dirty="0" smtClean="0"/>
          </a:p>
        </p:txBody>
      </p:sp>
      <p:sp>
        <p:nvSpPr>
          <p:cNvPr id="11" name="10 Elipse"/>
          <p:cNvSpPr/>
          <p:nvPr/>
        </p:nvSpPr>
        <p:spPr>
          <a:xfrm>
            <a:off x="179388" y="5229200"/>
            <a:ext cx="2520950" cy="935038"/>
          </a:xfrm>
          <a:prstGeom prst="ellipse">
            <a:avLst/>
          </a:prstGeom>
          <a:solidFill>
            <a:schemeClr val="accent4">
              <a:lumMod val="75000"/>
            </a:schemeClr>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b="1" dirty="0" smtClean="0">
                <a:cs typeface="Calibri" pitchFamily="34" charset="0"/>
              </a:rPr>
              <a:t>Acceso a la información</a:t>
            </a:r>
            <a:endParaRPr lang="es-MX" b="1" dirty="0">
              <a:cs typeface="Calibri" pitchFamily="34" charset="0"/>
            </a:endParaRPr>
          </a:p>
        </p:txBody>
      </p:sp>
      <p:sp>
        <p:nvSpPr>
          <p:cNvPr id="12" name="11 Elipse"/>
          <p:cNvSpPr/>
          <p:nvPr/>
        </p:nvSpPr>
        <p:spPr>
          <a:xfrm>
            <a:off x="6011863" y="5300142"/>
            <a:ext cx="2519362" cy="935038"/>
          </a:xfrm>
          <a:prstGeom prst="ellipse">
            <a:avLst/>
          </a:prstGeom>
          <a:solidFill>
            <a:schemeClr val="accent4">
              <a:lumMod val="75000"/>
            </a:schemeClr>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b="1" dirty="0" smtClean="0">
                <a:solidFill>
                  <a:srgbClr val="FFC000"/>
                </a:solidFill>
                <a:cs typeface="Calibri" pitchFamily="34" charset="0"/>
              </a:rPr>
              <a:t>Gobierno Abierto</a:t>
            </a:r>
            <a:endParaRPr lang="es-MX" b="1" dirty="0">
              <a:solidFill>
                <a:srgbClr val="FFC000"/>
              </a:solidFill>
              <a:cs typeface="Calibri" pitchFamily="34" charset="0"/>
            </a:endParaRPr>
          </a:p>
        </p:txBody>
      </p:sp>
      <p:sp>
        <p:nvSpPr>
          <p:cNvPr id="13" name="12 Elipse"/>
          <p:cNvSpPr/>
          <p:nvPr/>
        </p:nvSpPr>
        <p:spPr>
          <a:xfrm>
            <a:off x="2915841" y="5300142"/>
            <a:ext cx="2808287" cy="935037"/>
          </a:xfrm>
          <a:prstGeom prst="ellipse">
            <a:avLst/>
          </a:prstGeom>
          <a:solidFill>
            <a:schemeClr val="accent4">
              <a:lumMod val="75000"/>
            </a:schemeClr>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b="1" dirty="0" smtClean="0">
                <a:cs typeface="Calibri" pitchFamily="34" charset="0"/>
              </a:rPr>
              <a:t>Transparencia Focalizada</a:t>
            </a:r>
            <a:endParaRPr lang="es-MX" b="1" dirty="0">
              <a:cs typeface="Calibri" pitchFamily="34" charset="0"/>
            </a:endParaRPr>
          </a:p>
        </p:txBody>
      </p:sp>
      <p:sp>
        <p:nvSpPr>
          <p:cNvPr id="15" name="14 Elipse"/>
          <p:cNvSpPr/>
          <p:nvPr/>
        </p:nvSpPr>
        <p:spPr>
          <a:xfrm>
            <a:off x="3419475" y="2159472"/>
            <a:ext cx="1728788" cy="50323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43022" name="Rectangle 19"/>
          <p:cNvSpPr>
            <a:spLocks noChangeArrowheads="1"/>
          </p:cNvSpPr>
          <p:nvPr/>
        </p:nvSpPr>
        <p:spPr bwMode="auto">
          <a:xfrm>
            <a:off x="635000" y="1500659"/>
            <a:ext cx="2065338" cy="44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40000"/>
              </a:spcBef>
            </a:pPr>
            <a:r>
              <a:rPr lang="es-MX" sz="1400" b="1" dirty="0" smtClean="0">
                <a:solidFill>
                  <a:schemeClr val="accent3">
                    <a:lumMod val="50000"/>
                  </a:schemeClr>
                </a:solidFill>
                <a:latin typeface="Calibri" pitchFamily="34" charset="0"/>
                <a:cs typeface="Times New Roman" pitchFamily="18" charset="0"/>
              </a:rPr>
              <a:t>PRIMERA GENERACIÓN</a:t>
            </a:r>
            <a:endParaRPr lang="es-MX" sz="1400" b="1" dirty="0">
              <a:solidFill>
                <a:schemeClr val="accent3">
                  <a:lumMod val="50000"/>
                </a:schemeClr>
              </a:solidFill>
              <a:latin typeface="Calibri" pitchFamily="34" charset="0"/>
              <a:cs typeface="Times New Roman" pitchFamily="18" charset="0"/>
            </a:endParaRPr>
          </a:p>
        </p:txBody>
      </p:sp>
      <p:sp>
        <p:nvSpPr>
          <p:cNvPr id="17" name="Rectangle 16"/>
          <p:cNvSpPr>
            <a:spLocks noChangeArrowheads="1"/>
          </p:cNvSpPr>
          <p:nvPr/>
        </p:nvSpPr>
        <p:spPr bwMode="auto">
          <a:xfrm>
            <a:off x="467544" y="2158851"/>
            <a:ext cx="215900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MX" sz="2800" b="1" dirty="0" smtClean="0">
                <a:solidFill>
                  <a:schemeClr val="bg2">
                    <a:lumMod val="25000"/>
                  </a:schemeClr>
                </a:solidFill>
                <a:latin typeface="Calibri" pitchFamily="34" charset="0"/>
                <a:cs typeface="Times New Roman" pitchFamily="18" charset="0"/>
              </a:rPr>
              <a:t>Saber</a:t>
            </a:r>
            <a:endParaRPr lang="es-ES" sz="2800" b="1" dirty="0">
              <a:solidFill>
                <a:schemeClr val="bg2">
                  <a:lumMod val="25000"/>
                </a:schemeClr>
              </a:solidFill>
              <a:latin typeface="Calibri" pitchFamily="34" charset="0"/>
              <a:cs typeface="Times New Roman" pitchFamily="18" charset="0"/>
            </a:endParaRPr>
          </a:p>
        </p:txBody>
      </p:sp>
      <p:sp>
        <p:nvSpPr>
          <p:cNvPr id="18" name="Rectangle 17"/>
          <p:cNvSpPr>
            <a:spLocks noChangeArrowheads="1"/>
          </p:cNvSpPr>
          <p:nvPr/>
        </p:nvSpPr>
        <p:spPr bwMode="auto">
          <a:xfrm>
            <a:off x="3204294" y="2158851"/>
            <a:ext cx="215900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MX" sz="2800" b="1" dirty="0" smtClean="0">
                <a:solidFill>
                  <a:schemeClr val="bg2">
                    <a:lumMod val="25000"/>
                  </a:schemeClr>
                </a:solidFill>
                <a:latin typeface="Calibri" pitchFamily="34" charset="0"/>
                <a:cs typeface="Times New Roman" pitchFamily="18" charset="0"/>
              </a:rPr>
              <a:t>Resolver</a:t>
            </a:r>
            <a:endParaRPr lang="es-ES" sz="2800" b="1" dirty="0">
              <a:solidFill>
                <a:schemeClr val="bg2">
                  <a:lumMod val="25000"/>
                </a:schemeClr>
              </a:solidFill>
              <a:latin typeface="Calibri" pitchFamily="34" charset="0"/>
              <a:cs typeface="Times New Roman" pitchFamily="18" charset="0"/>
            </a:endParaRPr>
          </a:p>
        </p:txBody>
      </p:sp>
      <p:sp>
        <p:nvSpPr>
          <p:cNvPr id="19" name="Rectangle 18"/>
          <p:cNvSpPr>
            <a:spLocks noChangeArrowheads="1"/>
          </p:cNvSpPr>
          <p:nvPr/>
        </p:nvSpPr>
        <p:spPr bwMode="auto">
          <a:xfrm>
            <a:off x="5941392" y="2158851"/>
            <a:ext cx="215900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MX" sz="2800" b="1" dirty="0" smtClean="0">
                <a:solidFill>
                  <a:schemeClr val="bg2">
                    <a:lumMod val="25000"/>
                  </a:schemeClr>
                </a:solidFill>
                <a:latin typeface="Calibri" pitchFamily="34" charset="0"/>
                <a:cs typeface="Times New Roman" pitchFamily="18" charset="0"/>
              </a:rPr>
              <a:t>Resolver en</a:t>
            </a:r>
            <a:endParaRPr lang="es-MX" sz="2800" b="1" dirty="0">
              <a:solidFill>
                <a:schemeClr val="bg2">
                  <a:lumMod val="25000"/>
                </a:schemeClr>
              </a:solidFill>
              <a:latin typeface="Calibri" pitchFamily="34" charset="0"/>
              <a:cs typeface="Times New Roman" pitchFamily="18" charset="0"/>
            </a:endParaRPr>
          </a:p>
          <a:p>
            <a:pPr algn="ctr"/>
            <a:r>
              <a:rPr lang="es-MX" sz="2800" b="1" dirty="0" smtClean="0">
                <a:solidFill>
                  <a:schemeClr val="bg2">
                    <a:lumMod val="25000"/>
                  </a:schemeClr>
                </a:solidFill>
                <a:latin typeface="Calibri" pitchFamily="34" charset="0"/>
                <a:cs typeface="Times New Roman" pitchFamily="18" charset="0"/>
              </a:rPr>
              <a:t>Colaboración</a:t>
            </a:r>
            <a:endParaRPr lang="es-ES" sz="2800" b="1" dirty="0">
              <a:solidFill>
                <a:schemeClr val="bg2">
                  <a:lumMod val="25000"/>
                </a:schemeClr>
              </a:solidFill>
              <a:latin typeface="Calibri" pitchFamily="34" charset="0"/>
              <a:cs typeface="Times New Roman" pitchFamily="18" charset="0"/>
            </a:endParaRPr>
          </a:p>
        </p:txBody>
      </p:sp>
      <p:sp>
        <p:nvSpPr>
          <p:cNvPr id="20" name="Rectangle 19"/>
          <p:cNvSpPr>
            <a:spLocks noChangeArrowheads="1"/>
          </p:cNvSpPr>
          <p:nvPr/>
        </p:nvSpPr>
        <p:spPr bwMode="auto">
          <a:xfrm>
            <a:off x="396206" y="2950121"/>
            <a:ext cx="2304132" cy="1150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74625" indent="-174625">
              <a:spcBef>
                <a:spcPct val="40000"/>
              </a:spcBef>
              <a:buFontTx/>
              <a:buChar char="•"/>
            </a:pPr>
            <a:r>
              <a:rPr lang="es-MX" sz="1400" dirty="0" smtClean="0">
                <a:solidFill>
                  <a:srgbClr val="000000"/>
                </a:solidFill>
                <a:latin typeface="Calibri" pitchFamily="34" charset="0"/>
                <a:cs typeface="Times New Roman" pitchFamily="18" charset="0"/>
              </a:rPr>
              <a:t>El derecho de acceso a la información es garantizado por el Estado.</a:t>
            </a:r>
            <a:endParaRPr lang="es-MX" sz="1400" dirty="0">
              <a:solidFill>
                <a:srgbClr val="000000"/>
              </a:solidFill>
              <a:latin typeface="Calibri" pitchFamily="34" charset="0"/>
              <a:cs typeface="Times New Roman" pitchFamily="18" charset="0"/>
            </a:endParaRPr>
          </a:p>
          <a:p>
            <a:pPr marL="174625" indent="-174625">
              <a:spcBef>
                <a:spcPct val="40000"/>
              </a:spcBef>
              <a:buFontTx/>
              <a:buChar char="•"/>
            </a:pPr>
            <a:r>
              <a:rPr lang="es-MX" sz="1400" dirty="0" smtClean="0">
                <a:solidFill>
                  <a:srgbClr val="000000"/>
                </a:solidFill>
                <a:latin typeface="Calibri" pitchFamily="34" charset="0"/>
                <a:cs typeface="Times New Roman" pitchFamily="18" charset="0"/>
              </a:rPr>
              <a:t>El ciudadano conoce la actuación pública</a:t>
            </a:r>
          </a:p>
          <a:p>
            <a:pPr marL="174625" indent="-174625">
              <a:spcBef>
                <a:spcPct val="40000"/>
              </a:spcBef>
              <a:buFontTx/>
              <a:buChar char="•"/>
            </a:pPr>
            <a:r>
              <a:rPr lang="es-MX" sz="1400" dirty="0" smtClean="0">
                <a:solidFill>
                  <a:srgbClr val="000000"/>
                </a:solidFill>
                <a:latin typeface="Calibri" pitchFamily="34" charset="0"/>
                <a:cs typeface="Times New Roman" pitchFamily="18" charset="0"/>
              </a:rPr>
              <a:t>El ciudadano puede exigir una rendición de cuentas</a:t>
            </a:r>
            <a:endParaRPr lang="es-ES" sz="1400" dirty="0">
              <a:solidFill>
                <a:srgbClr val="000000"/>
              </a:solidFill>
              <a:latin typeface="Calibri" pitchFamily="34" charset="0"/>
              <a:cs typeface="Times New Roman" pitchFamily="18" charset="0"/>
            </a:endParaRPr>
          </a:p>
        </p:txBody>
      </p:sp>
      <p:sp>
        <p:nvSpPr>
          <p:cNvPr id="21" name="Rectangle 20"/>
          <p:cNvSpPr>
            <a:spLocks noChangeArrowheads="1"/>
          </p:cNvSpPr>
          <p:nvPr/>
        </p:nvSpPr>
        <p:spPr bwMode="auto">
          <a:xfrm>
            <a:off x="3059832" y="2950121"/>
            <a:ext cx="2452936" cy="1150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74625" indent="-174625" algn="just">
              <a:spcBef>
                <a:spcPct val="40000"/>
              </a:spcBef>
              <a:buFontTx/>
              <a:buChar char="•"/>
            </a:pPr>
            <a:r>
              <a:rPr lang="es-MX" sz="1400" dirty="0" smtClean="0">
                <a:solidFill>
                  <a:srgbClr val="000000"/>
                </a:solidFill>
                <a:latin typeface="Calibri" pitchFamily="34" charset="0"/>
                <a:cs typeface="Times New Roman" pitchFamily="18" charset="0"/>
              </a:rPr>
              <a:t>La información del gobierno sirve para resolver y prevenir problemas públicos y riesgos.</a:t>
            </a:r>
            <a:endParaRPr lang="es-MX" sz="1400" dirty="0">
              <a:solidFill>
                <a:srgbClr val="000000"/>
              </a:solidFill>
              <a:latin typeface="Calibri" pitchFamily="34" charset="0"/>
              <a:cs typeface="Times New Roman" pitchFamily="18" charset="0"/>
            </a:endParaRPr>
          </a:p>
          <a:p>
            <a:pPr marL="174625" indent="-174625" algn="just">
              <a:spcBef>
                <a:spcPct val="40000"/>
              </a:spcBef>
              <a:buFontTx/>
              <a:buChar char="•"/>
            </a:pPr>
            <a:r>
              <a:rPr lang="es-MX" sz="1400" dirty="0" smtClean="0">
                <a:solidFill>
                  <a:srgbClr val="000000"/>
                </a:solidFill>
                <a:latin typeface="Calibri" pitchFamily="34" charset="0"/>
                <a:cs typeface="Times New Roman" pitchFamily="18" charset="0"/>
              </a:rPr>
              <a:t>Los ciudadanos toman mejores decisiones sobre bienes y servicios públicos y privados. </a:t>
            </a:r>
            <a:endParaRPr lang="es-ES" sz="1400" dirty="0">
              <a:solidFill>
                <a:srgbClr val="000000"/>
              </a:solidFill>
              <a:latin typeface="Calibri" pitchFamily="34" charset="0"/>
              <a:cs typeface="Times New Roman" pitchFamily="18" charset="0"/>
            </a:endParaRPr>
          </a:p>
        </p:txBody>
      </p:sp>
      <p:sp>
        <p:nvSpPr>
          <p:cNvPr id="22" name="Rectangle 24"/>
          <p:cNvSpPr>
            <a:spLocks noChangeArrowheads="1"/>
          </p:cNvSpPr>
          <p:nvPr/>
        </p:nvSpPr>
        <p:spPr bwMode="auto">
          <a:xfrm>
            <a:off x="6012160" y="2996952"/>
            <a:ext cx="2415282" cy="1150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74625" indent="-174625">
              <a:spcBef>
                <a:spcPct val="40000"/>
              </a:spcBef>
              <a:buFontTx/>
              <a:buChar char="•"/>
            </a:pPr>
            <a:r>
              <a:rPr lang="es-MX" sz="1400" dirty="0" smtClean="0">
                <a:solidFill>
                  <a:srgbClr val="000000"/>
                </a:solidFill>
                <a:latin typeface="Calibri" pitchFamily="34" charset="0"/>
                <a:cs typeface="Times New Roman" pitchFamily="18" charset="0"/>
              </a:rPr>
              <a:t>Existe una o varias plataformas de internet donde hay un intercambio constante de información entre los ciudadanos. </a:t>
            </a:r>
            <a:endParaRPr lang="es-MX" sz="1400" dirty="0">
              <a:solidFill>
                <a:srgbClr val="000000"/>
              </a:solidFill>
              <a:latin typeface="Calibri" pitchFamily="34" charset="0"/>
              <a:cs typeface="Times New Roman" pitchFamily="18" charset="0"/>
            </a:endParaRPr>
          </a:p>
          <a:p>
            <a:pPr marL="174625" indent="-174625">
              <a:spcBef>
                <a:spcPct val="40000"/>
              </a:spcBef>
              <a:buFontTx/>
              <a:buChar char="•"/>
            </a:pPr>
            <a:r>
              <a:rPr lang="es-MX" sz="1400" dirty="0" smtClean="0">
                <a:solidFill>
                  <a:srgbClr val="000000"/>
                </a:solidFill>
                <a:latin typeface="Calibri" pitchFamily="34" charset="0"/>
                <a:cs typeface="Times New Roman" pitchFamily="18" charset="0"/>
              </a:rPr>
              <a:t>Existe una colaboración entre el gobierno y los ciudadanos para resolver problemas públicos</a:t>
            </a:r>
            <a:endParaRPr lang="es-ES" sz="1400" dirty="0">
              <a:solidFill>
                <a:srgbClr val="000000"/>
              </a:solidFill>
              <a:latin typeface="Calibri" pitchFamily="34" charset="0"/>
              <a:cs typeface="Times New Roman" pitchFamily="18" charset="0"/>
            </a:endParaRPr>
          </a:p>
        </p:txBody>
      </p:sp>
      <p:sp>
        <p:nvSpPr>
          <p:cNvPr id="23" name="Rectangle 19"/>
          <p:cNvSpPr>
            <a:spLocks noChangeArrowheads="1"/>
          </p:cNvSpPr>
          <p:nvPr/>
        </p:nvSpPr>
        <p:spPr bwMode="auto">
          <a:xfrm>
            <a:off x="3491880" y="1457950"/>
            <a:ext cx="2065338" cy="44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40000"/>
              </a:spcBef>
            </a:pPr>
            <a:r>
              <a:rPr lang="es-MX" sz="1400" b="1" dirty="0" smtClean="0">
                <a:solidFill>
                  <a:schemeClr val="accent3">
                    <a:lumMod val="50000"/>
                  </a:schemeClr>
                </a:solidFill>
                <a:latin typeface="Calibri" pitchFamily="34" charset="0"/>
                <a:cs typeface="Times New Roman" pitchFamily="18" charset="0"/>
              </a:rPr>
              <a:t>SEGUNDA GENERACIÓN</a:t>
            </a:r>
            <a:endParaRPr lang="es-MX" sz="1400" b="1" dirty="0">
              <a:solidFill>
                <a:schemeClr val="accent3">
                  <a:lumMod val="50000"/>
                </a:schemeClr>
              </a:solidFill>
              <a:latin typeface="Calibri" pitchFamily="34" charset="0"/>
              <a:cs typeface="Times New Roman" pitchFamily="18" charset="0"/>
            </a:endParaRPr>
          </a:p>
        </p:txBody>
      </p:sp>
      <p:sp>
        <p:nvSpPr>
          <p:cNvPr id="24" name="Rectangle 19"/>
          <p:cNvSpPr>
            <a:spLocks noChangeArrowheads="1"/>
          </p:cNvSpPr>
          <p:nvPr/>
        </p:nvSpPr>
        <p:spPr bwMode="auto">
          <a:xfrm>
            <a:off x="6467102" y="1461924"/>
            <a:ext cx="2065338" cy="44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40000"/>
              </a:spcBef>
            </a:pPr>
            <a:r>
              <a:rPr lang="es-MX" sz="1400" b="1" dirty="0" smtClean="0">
                <a:solidFill>
                  <a:schemeClr val="accent3">
                    <a:lumMod val="50000"/>
                  </a:schemeClr>
                </a:solidFill>
                <a:latin typeface="Calibri" pitchFamily="34" charset="0"/>
                <a:cs typeface="Times New Roman" pitchFamily="18" charset="0"/>
              </a:rPr>
              <a:t>TERCERA GENERACIÓN</a:t>
            </a:r>
            <a:endParaRPr lang="es-MX" sz="1400" b="1" dirty="0">
              <a:solidFill>
                <a:schemeClr val="accent3">
                  <a:lumMod val="50000"/>
                </a:schemeClr>
              </a:solidFill>
              <a:latin typeface="Calibri" pitchFamily="34" charset="0"/>
              <a:cs typeface="Times New Roman" pitchFamily="18" charset="0"/>
            </a:endParaRPr>
          </a:p>
        </p:txBody>
      </p:sp>
    </p:spTree>
    <p:extLst>
      <p:ext uri="{BB962C8B-B14F-4D97-AF65-F5344CB8AC3E}">
        <p14:creationId xmlns:p14="http://schemas.microsoft.com/office/powerpoint/2010/main" val="13296326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 name="Picture 20" descr="https://encrypted-tbn1.gstatic.com/images?q=tbn:ANd9GcS00yJ6_BcJFDUMKEC64R439hHIKQHqqL8MO8Kr_wtzCAZYqG9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8308" y="5196265"/>
            <a:ext cx="1699197" cy="1272758"/>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http://soyguillermosalinas.com/wp-content/uploads/2013/05/decicion4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3790435"/>
            <a:ext cx="2598465" cy="1730134"/>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395536" y="620688"/>
            <a:ext cx="8352928" cy="1200329"/>
          </a:xfrm>
          <a:prstGeom prst="rect">
            <a:avLst/>
          </a:prstGeom>
        </p:spPr>
        <p:txBody>
          <a:bodyPr wrap="square">
            <a:spAutoFit/>
          </a:bodyPr>
          <a:lstStyle/>
          <a:p>
            <a:pPr algn="just"/>
            <a:r>
              <a:rPr lang="es-MX" dirty="0" smtClean="0"/>
              <a:t>En la </a:t>
            </a:r>
            <a:r>
              <a:rPr lang="es-MX" b="1" dirty="0" smtClean="0"/>
              <a:t>segunda generación de transparencia </a:t>
            </a:r>
            <a:r>
              <a:rPr lang="es-MX" dirty="0" smtClean="0"/>
              <a:t>el </a:t>
            </a:r>
            <a:r>
              <a:rPr lang="es-MX" dirty="0"/>
              <a:t>gobierno actúa como </a:t>
            </a:r>
            <a:r>
              <a:rPr lang="es-MX" b="1" dirty="0"/>
              <a:t>regulador y obliga</a:t>
            </a:r>
            <a:r>
              <a:rPr lang="es-MX" dirty="0"/>
              <a:t>, ya sea a los entes públicos o privados a publicar la información que contribuya a aminorar </a:t>
            </a:r>
            <a:r>
              <a:rPr lang="es-MX" dirty="0" smtClean="0"/>
              <a:t>crisis derivadas de las asimetrías de información entre generadores y usuarios de la misma.</a:t>
            </a:r>
          </a:p>
        </p:txBody>
      </p:sp>
      <p:pic>
        <p:nvPicPr>
          <p:cNvPr id="2058" name="Picture 10" descr="http://static.freepik.com/foto-gratis/icono-de-informacion-3_2101049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10025" y="2638307"/>
            <a:ext cx="2400669" cy="240066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5 Diagrama"/>
          <p:cNvGraphicFramePr/>
          <p:nvPr>
            <p:extLst>
              <p:ext uri="{D42A27DB-BD31-4B8C-83A1-F6EECF244321}">
                <p14:modId xmlns:p14="http://schemas.microsoft.com/office/powerpoint/2010/main" val="966074932"/>
              </p:ext>
            </p:extLst>
          </p:nvPr>
        </p:nvGraphicFramePr>
        <p:xfrm>
          <a:off x="1193801" y="1886675"/>
          <a:ext cx="6336704" cy="435203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2064" name="Picture 16" descr="https://si0.twimg.com/profile_images/1758523768/alerta.gi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129905" y="1884518"/>
            <a:ext cx="901874" cy="901874"/>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http://blog.facilweb.net/wp-content/uploads/redes-sociales.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485542" y="5680109"/>
            <a:ext cx="1224136" cy="918102"/>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http://us.123rf.com/400wm/400/400/blotty/blotty1010/blotty101000085/8059007-antena-movil-sobre-blanco-concepto-de-comunicacion.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270784" y="5995779"/>
            <a:ext cx="602432" cy="602432"/>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http://epack.com.mx/images/engranes.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30784" y="2159411"/>
            <a:ext cx="1462115" cy="957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7322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3"/>
          <p:cNvSpPr txBox="1">
            <a:spLocks noChangeArrowheads="1"/>
          </p:cNvSpPr>
          <p:nvPr/>
        </p:nvSpPr>
        <p:spPr>
          <a:xfrm>
            <a:off x="889644" y="2348880"/>
            <a:ext cx="7570788" cy="16561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3600" b="1" dirty="0" smtClean="0">
                <a:solidFill>
                  <a:schemeClr val="tx1">
                    <a:lumMod val="75000"/>
                    <a:lumOff val="25000"/>
                  </a:schemeClr>
                </a:solidFill>
              </a:rPr>
              <a:t>Definición de las políticas de transparencia de segunda generación</a:t>
            </a: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483" t="46497" r="63165" b="51337"/>
          <a:stretch/>
        </p:blipFill>
        <p:spPr bwMode="auto">
          <a:xfrm>
            <a:off x="2123728" y="3933056"/>
            <a:ext cx="5040560" cy="232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descr="http://1.bp.blogspot.com/-JJtl3T3aOSE/ULraZo_20wI/AAAAAAAAE8M/qWQyElX9bco/s1600/logo_pena.png"/>
          <p:cNvPicPr>
            <a:picLocks noChangeAspect="1" noChangeArrowheads="1"/>
          </p:cNvPicPr>
          <p:nvPr/>
        </p:nvPicPr>
        <p:blipFill rotWithShape="1">
          <a:blip r:embed="rId4">
            <a:extLst>
              <a:ext uri="{28A0092B-C50C-407E-A947-70E740481C1C}">
                <a14:useLocalDpi xmlns:a14="http://schemas.microsoft.com/office/drawing/2010/main" val="0"/>
              </a:ext>
            </a:extLst>
          </a:blip>
          <a:srcRect l="56490"/>
          <a:stretch/>
        </p:blipFill>
        <p:spPr bwMode="auto">
          <a:xfrm>
            <a:off x="7440930" y="186949"/>
            <a:ext cx="1496013" cy="1149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9156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AutoShape 4"/>
          <p:cNvSpPr>
            <a:spLocks noChangeArrowheads="1"/>
          </p:cNvSpPr>
          <p:nvPr/>
        </p:nvSpPr>
        <p:spPr bwMode="auto">
          <a:xfrm>
            <a:off x="250825" y="339997"/>
            <a:ext cx="3744094" cy="783193"/>
          </a:xfrm>
          <a:prstGeom prst="roundRect">
            <a:avLst>
              <a:gd name="adj" fmla="val 16667"/>
            </a:avLst>
          </a:prstGeom>
          <a:solidFill>
            <a:schemeClr val="bg1"/>
          </a:solidFill>
          <a:ln w="9525" algn="ctr">
            <a:solidFill>
              <a:srgbClr val="0D7D32"/>
            </a:solidFill>
            <a:round/>
            <a:headEnd/>
            <a:tailEnd/>
          </a:ln>
          <a:effectLst>
            <a:outerShdw dist="107763" dir="2700000" algn="ctr" rotWithShape="0">
              <a:srgbClr val="808080">
                <a:alpha val="50000"/>
              </a:srgbClr>
            </a:outerShdw>
          </a:effectLst>
        </p:spPr>
        <p:txBody>
          <a:bodyPr wrap="square" anchor="ctr">
            <a:spAutoFit/>
          </a:bodyPr>
          <a:lstStyle/>
          <a:p>
            <a:pPr algn="just">
              <a:spcBef>
                <a:spcPct val="50000"/>
              </a:spcBef>
            </a:pPr>
            <a:r>
              <a:rPr lang="es-ES" sz="2000" dirty="0"/>
              <a:t>Políticas de Transparencia de Segunda Generación</a:t>
            </a:r>
          </a:p>
        </p:txBody>
      </p:sp>
      <p:sp>
        <p:nvSpPr>
          <p:cNvPr id="3" name="2 Rectángulo"/>
          <p:cNvSpPr/>
          <p:nvPr/>
        </p:nvSpPr>
        <p:spPr>
          <a:xfrm>
            <a:off x="4320480" y="628677"/>
            <a:ext cx="4572000" cy="646331"/>
          </a:xfrm>
          <a:prstGeom prst="rect">
            <a:avLst/>
          </a:prstGeom>
        </p:spPr>
        <p:txBody>
          <a:bodyPr>
            <a:spAutoFit/>
          </a:bodyPr>
          <a:lstStyle/>
          <a:p>
            <a:pPr fontAlgn="base">
              <a:spcBef>
                <a:spcPct val="0"/>
              </a:spcBef>
              <a:spcAft>
                <a:spcPct val="0"/>
              </a:spcAft>
              <a:defRPr/>
            </a:pPr>
            <a:r>
              <a:rPr lang="es-MX" b="1" i="1" dirty="0">
                <a:solidFill>
                  <a:schemeClr val="tx1">
                    <a:lumMod val="65000"/>
                    <a:lumOff val="35000"/>
                  </a:schemeClr>
                </a:solidFill>
                <a:latin typeface="Arial Narrow" pitchFamily="34" charset="0"/>
              </a:rPr>
              <a:t>Brindar información oportuna a los ciudadanos para mejorar su toma de decisiones  </a:t>
            </a:r>
          </a:p>
        </p:txBody>
      </p:sp>
      <p:sp>
        <p:nvSpPr>
          <p:cNvPr id="44037" name="WordArt 16"/>
          <p:cNvSpPr>
            <a:spLocks noChangeArrowheads="1" noChangeShapeType="1" noTextEdit="1"/>
          </p:cNvSpPr>
          <p:nvPr/>
        </p:nvSpPr>
        <p:spPr bwMode="auto">
          <a:xfrm>
            <a:off x="250825" y="1690991"/>
            <a:ext cx="323850" cy="576263"/>
          </a:xfrm>
          <a:prstGeom prst="rect">
            <a:avLst/>
          </a:prstGeom>
        </p:spPr>
        <p:txBody>
          <a:bodyPr wrap="none" fromWordArt="1">
            <a:prstTxWarp prst="textPlain">
              <a:avLst>
                <a:gd name="adj" fmla="val 50000"/>
              </a:avLst>
            </a:prstTxWarp>
          </a:bodyPr>
          <a:lstStyle/>
          <a:p>
            <a:pPr algn="ctr"/>
            <a:r>
              <a:rPr lang="es-MX" sz="9600" b="1" kern="10" dirty="0">
                <a:ln w="12700">
                  <a:solidFill>
                    <a:schemeClr val="tx1"/>
                  </a:solidFill>
                  <a:round/>
                  <a:headEnd/>
                  <a:tailEnd/>
                </a:ln>
                <a:solidFill>
                  <a:srgbClr val="C00000"/>
                </a:solidFill>
                <a:latin typeface="Calibri"/>
                <a:cs typeface="Calibri"/>
              </a:rPr>
              <a:t>1</a:t>
            </a:r>
          </a:p>
        </p:txBody>
      </p:sp>
      <p:sp>
        <p:nvSpPr>
          <p:cNvPr id="44038" name="AutoShape 4"/>
          <p:cNvSpPr>
            <a:spLocks noChangeArrowheads="1"/>
          </p:cNvSpPr>
          <p:nvPr/>
        </p:nvSpPr>
        <p:spPr bwMode="auto">
          <a:xfrm>
            <a:off x="971550" y="1628800"/>
            <a:ext cx="7693025" cy="783193"/>
          </a:xfrm>
          <a:prstGeom prst="roundRect">
            <a:avLst>
              <a:gd name="adj" fmla="val 16667"/>
            </a:avLst>
          </a:prstGeom>
          <a:solidFill>
            <a:schemeClr val="bg1"/>
          </a:solidFill>
          <a:ln w="9525" algn="ctr">
            <a:solidFill>
              <a:srgbClr val="0D7D32"/>
            </a:solidFill>
            <a:round/>
            <a:headEnd/>
            <a:tailEnd/>
          </a:ln>
          <a:effectLst>
            <a:outerShdw dist="107763" dir="2700000" algn="ctr" rotWithShape="0">
              <a:srgbClr val="808080">
                <a:alpha val="50000"/>
              </a:srgbClr>
            </a:outerShdw>
          </a:effectLst>
        </p:spPr>
        <p:txBody>
          <a:bodyPr anchor="ctr">
            <a:spAutoFit/>
          </a:bodyPr>
          <a:lstStyle/>
          <a:p>
            <a:pPr algn="just">
              <a:spcBef>
                <a:spcPct val="50000"/>
              </a:spcBef>
            </a:pPr>
            <a:r>
              <a:rPr lang="es-MX" sz="2000" dirty="0"/>
              <a:t>La información pública debe ser puesta a disposición de los ciudadanos de forma oportuna y accesible a través de diferentes medios. </a:t>
            </a:r>
          </a:p>
        </p:txBody>
      </p:sp>
      <p:sp>
        <p:nvSpPr>
          <p:cNvPr id="44039" name="WordArt 16"/>
          <p:cNvSpPr>
            <a:spLocks noChangeArrowheads="1" noChangeShapeType="1" noTextEdit="1"/>
          </p:cNvSpPr>
          <p:nvPr/>
        </p:nvSpPr>
        <p:spPr bwMode="auto">
          <a:xfrm>
            <a:off x="250825" y="3150100"/>
            <a:ext cx="325438" cy="577850"/>
          </a:xfrm>
          <a:prstGeom prst="rect">
            <a:avLst/>
          </a:prstGeom>
        </p:spPr>
        <p:txBody>
          <a:bodyPr wrap="none" fromWordArt="1">
            <a:prstTxWarp prst="textPlain">
              <a:avLst>
                <a:gd name="adj" fmla="val 50000"/>
              </a:avLst>
            </a:prstTxWarp>
          </a:bodyPr>
          <a:lstStyle/>
          <a:p>
            <a:pPr algn="ctr"/>
            <a:r>
              <a:rPr lang="es-MX" sz="9600" b="1" kern="10" dirty="0">
                <a:ln w="12700">
                  <a:solidFill>
                    <a:schemeClr val="tx1"/>
                  </a:solidFill>
                  <a:round/>
                  <a:headEnd/>
                  <a:tailEnd/>
                </a:ln>
                <a:solidFill>
                  <a:srgbClr val="C00000"/>
                </a:solidFill>
                <a:latin typeface="Calibri"/>
                <a:cs typeface="Calibri"/>
              </a:rPr>
              <a:t>2</a:t>
            </a:r>
          </a:p>
        </p:txBody>
      </p:sp>
      <p:sp>
        <p:nvSpPr>
          <p:cNvPr id="44040" name="AutoShape 4"/>
          <p:cNvSpPr>
            <a:spLocks noChangeArrowheads="1"/>
          </p:cNvSpPr>
          <p:nvPr/>
        </p:nvSpPr>
        <p:spPr bwMode="auto">
          <a:xfrm>
            <a:off x="971550" y="2675954"/>
            <a:ext cx="7693025" cy="1464231"/>
          </a:xfrm>
          <a:prstGeom prst="roundRect">
            <a:avLst>
              <a:gd name="adj" fmla="val 16667"/>
            </a:avLst>
          </a:prstGeom>
          <a:solidFill>
            <a:schemeClr val="bg1"/>
          </a:solidFill>
          <a:ln w="9525" algn="ctr">
            <a:solidFill>
              <a:srgbClr val="0D7D32"/>
            </a:solidFill>
            <a:round/>
            <a:headEnd/>
            <a:tailEnd/>
          </a:ln>
          <a:effectLst>
            <a:outerShdw dist="107763" dir="2700000" algn="ctr" rotWithShape="0">
              <a:srgbClr val="808080">
                <a:alpha val="50000"/>
              </a:srgbClr>
            </a:outerShdw>
          </a:effectLst>
        </p:spPr>
        <p:txBody>
          <a:bodyPr anchor="ctr">
            <a:spAutoFit/>
          </a:bodyPr>
          <a:lstStyle/>
          <a:p>
            <a:pPr algn="just">
              <a:spcBef>
                <a:spcPct val="50000"/>
              </a:spcBef>
            </a:pPr>
            <a:r>
              <a:rPr lang="es-MX" sz="2000" dirty="0" smtClean="0"/>
              <a:t>Más </a:t>
            </a:r>
            <a:r>
              <a:rPr lang="es-MX" sz="2000" dirty="0"/>
              <a:t>allá de garantizar el derecho de acceso a la información, las políticas de Transparencia Focalizada deben ser capaces de resolver o disminuir problemas públicos y mejorar la toma de decisiones de los ciudadanos.</a:t>
            </a:r>
          </a:p>
        </p:txBody>
      </p:sp>
      <p:sp>
        <p:nvSpPr>
          <p:cNvPr id="44041" name="AutoShape 4"/>
          <p:cNvSpPr>
            <a:spLocks noChangeArrowheads="1"/>
          </p:cNvSpPr>
          <p:nvPr/>
        </p:nvSpPr>
        <p:spPr bwMode="auto">
          <a:xfrm>
            <a:off x="971550" y="4437112"/>
            <a:ext cx="7693025" cy="783193"/>
          </a:xfrm>
          <a:prstGeom prst="roundRect">
            <a:avLst>
              <a:gd name="adj" fmla="val 16667"/>
            </a:avLst>
          </a:prstGeom>
          <a:solidFill>
            <a:schemeClr val="bg1"/>
          </a:solidFill>
          <a:ln w="9525" algn="ctr">
            <a:solidFill>
              <a:srgbClr val="0D7D32"/>
            </a:solidFill>
            <a:round/>
            <a:headEnd/>
            <a:tailEnd/>
          </a:ln>
          <a:effectLst>
            <a:outerShdw dist="107763" dir="2700000" algn="ctr" rotWithShape="0">
              <a:srgbClr val="808080">
                <a:alpha val="50000"/>
              </a:srgbClr>
            </a:outerShdw>
          </a:effectLst>
        </p:spPr>
        <p:txBody>
          <a:bodyPr anchor="ctr">
            <a:spAutoFit/>
          </a:bodyPr>
          <a:lstStyle/>
          <a:p>
            <a:pPr algn="just">
              <a:spcBef>
                <a:spcPct val="50000"/>
              </a:spcBef>
            </a:pPr>
            <a:r>
              <a:rPr lang="es-MX" sz="2000" dirty="0" smtClean="0"/>
              <a:t>Estas </a:t>
            </a:r>
            <a:r>
              <a:rPr lang="es-MX" sz="2000" dirty="0"/>
              <a:t>políticas contribuyen a fortalecer la rendición de cuentas pública y disminuyen los espacios a la corrupción. </a:t>
            </a:r>
          </a:p>
        </p:txBody>
      </p:sp>
      <p:sp>
        <p:nvSpPr>
          <p:cNvPr id="44042" name="AutoShape 4"/>
          <p:cNvSpPr>
            <a:spLocks noChangeArrowheads="1"/>
          </p:cNvSpPr>
          <p:nvPr/>
        </p:nvSpPr>
        <p:spPr bwMode="auto">
          <a:xfrm>
            <a:off x="971550" y="5464745"/>
            <a:ext cx="7693025" cy="1123712"/>
          </a:xfrm>
          <a:prstGeom prst="roundRect">
            <a:avLst>
              <a:gd name="adj" fmla="val 16667"/>
            </a:avLst>
          </a:prstGeom>
          <a:solidFill>
            <a:schemeClr val="bg1"/>
          </a:solidFill>
          <a:ln w="9525" algn="ctr">
            <a:solidFill>
              <a:srgbClr val="0D7D32"/>
            </a:solidFill>
            <a:round/>
            <a:headEnd/>
            <a:tailEnd/>
          </a:ln>
          <a:effectLst>
            <a:outerShdw dist="107763" dir="2700000" algn="ctr" rotWithShape="0">
              <a:srgbClr val="808080">
                <a:alpha val="50000"/>
              </a:srgbClr>
            </a:outerShdw>
          </a:effectLst>
        </p:spPr>
        <p:txBody>
          <a:bodyPr anchor="ctr">
            <a:spAutoFit/>
          </a:bodyPr>
          <a:lstStyle/>
          <a:p>
            <a:pPr algn="just">
              <a:spcBef>
                <a:spcPct val="50000"/>
              </a:spcBef>
            </a:pPr>
            <a:r>
              <a:rPr lang="es-MX" sz="2000" dirty="0" smtClean="0"/>
              <a:t>La </a:t>
            </a:r>
            <a:r>
              <a:rPr lang="es-MX" sz="2000" dirty="0"/>
              <a:t>información que se publica es clara, oportuna, accesible y tiene un propósito definido, el cual se determina a raíz del análisis de las necesidades de los usuarios. </a:t>
            </a:r>
          </a:p>
        </p:txBody>
      </p:sp>
      <p:sp>
        <p:nvSpPr>
          <p:cNvPr id="44043" name="WordArt 16"/>
          <p:cNvSpPr>
            <a:spLocks noChangeArrowheads="1" noChangeShapeType="1" noTextEdit="1"/>
          </p:cNvSpPr>
          <p:nvPr/>
        </p:nvSpPr>
        <p:spPr bwMode="auto">
          <a:xfrm>
            <a:off x="250825" y="4508827"/>
            <a:ext cx="325438" cy="576263"/>
          </a:xfrm>
          <a:prstGeom prst="rect">
            <a:avLst/>
          </a:prstGeom>
        </p:spPr>
        <p:txBody>
          <a:bodyPr wrap="none" fromWordArt="1">
            <a:prstTxWarp prst="textPlain">
              <a:avLst>
                <a:gd name="adj" fmla="val 50000"/>
              </a:avLst>
            </a:prstTxWarp>
          </a:bodyPr>
          <a:lstStyle/>
          <a:p>
            <a:pPr algn="ctr"/>
            <a:r>
              <a:rPr lang="es-MX" sz="9600" b="1" kern="10" dirty="0">
                <a:ln w="12700">
                  <a:solidFill>
                    <a:schemeClr val="tx1"/>
                  </a:solidFill>
                  <a:round/>
                  <a:headEnd/>
                  <a:tailEnd/>
                </a:ln>
                <a:solidFill>
                  <a:srgbClr val="C00000"/>
                </a:solidFill>
                <a:latin typeface="Calibri"/>
                <a:cs typeface="Calibri"/>
              </a:rPr>
              <a:t>3</a:t>
            </a:r>
          </a:p>
        </p:txBody>
      </p:sp>
      <p:sp>
        <p:nvSpPr>
          <p:cNvPr id="44044" name="WordArt 16"/>
          <p:cNvSpPr>
            <a:spLocks noChangeArrowheads="1" noChangeShapeType="1" noTextEdit="1"/>
          </p:cNvSpPr>
          <p:nvPr/>
        </p:nvSpPr>
        <p:spPr bwMode="auto">
          <a:xfrm>
            <a:off x="250825" y="5651157"/>
            <a:ext cx="325438" cy="577850"/>
          </a:xfrm>
          <a:prstGeom prst="rect">
            <a:avLst/>
          </a:prstGeom>
        </p:spPr>
        <p:txBody>
          <a:bodyPr wrap="none" fromWordArt="1">
            <a:prstTxWarp prst="textPlain">
              <a:avLst>
                <a:gd name="adj" fmla="val 50000"/>
              </a:avLst>
            </a:prstTxWarp>
          </a:bodyPr>
          <a:lstStyle/>
          <a:p>
            <a:pPr algn="ctr"/>
            <a:r>
              <a:rPr lang="es-MX" sz="9600" b="1" kern="10">
                <a:ln w="12700">
                  <a:solidFill>
                    <a:schemeClr val="tx1"/>
                  </a:solidFill>
                  <a:round/>
                  <a:headEnd/>
                  <a:tailEnd/>
                </a:ln>
                <a:solidFill>
                  <a:srgbClr val="C00000"/>
                </a:solidFill>
                <a:latin typeface="Calibri"/>
                <a:cs typeface="Calibri"/>
              </a:rPr>
              <a:t>4</a:t>
            </a:r>
          </a:p>
        </p:txBody>
      </p:sp>
    </p:spTree>
    <p:extLst>
      <p:ext uri="{BB962C8B-B14F-4D97-AF65-F5344CB8AC3E}">
        <p14:creationId xmlns:p14="http://schemas.microsoft.com/office/powerpoint/2010/main" val="1332110416"/>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97261" y="3990543"/>
            <a:ext cx="8064896" cy="1938992"/>
          </a:xfrm>
          <a:prstGeom prst="rect">
            <a:avLst/>
          </a:prstGeom>
        </p:spPr>
        <p:txBody>
          <a:bodyPr wrap="square">
            <a:spAutoFit/>
          </a:bodyPr>
          <a:lstStyle/>
          <a:p>
            <a:pPr algn="ctr"/>
            <a:r>
              <a:rPr lang="es-MX" sz="2000" i="1" dirty="0" smtClean="0">
                <a:solidFill>
                  <a:schemeClr val="tx1">
                    <a:lumMod val="65000"/>
                    <a:lumOff val="35000"/>
                  </a:schemeClr>
                </a:solidFill>
              </a:rPr>
              <a:t>“Políticas</a:t>
            </a:r>
            <a:r>
              <a:rPr lang="es-MX" sz="2000" i="1" dirty="0">
                <a:solidFill>
                  <a:schemeClr val="tx1">
                    <a:lumMod val="65000"/>
                    <a:lumOff val="35000"/>
                  </a:schemeClr>
                </a:solidFill>
              </a:rPr>
              <a:t>, acciones o medidas de transparencia adoptadas por el gobierno que, tomando en cuenta las necesidades de los usuarios, tienen como objetivo la publicación clara, oportuna y accesible de información que les permita a los ciudadanos no sólo exigir una rendición de cuentas pública efectiva, sino </a:t>
            </a:r>
            <a:r>
              <a:rPr lang="es-MX" sz="2000" i="1" dirty="0" smtClean="0">
                <a:solidFill>
                  <a:schemeClr val="tx1">
                    <a:lumMod val="65000"/>
                    <a:lumOff val="35000"/>
                  </a:schemeClr>
                </a:solidFill>
              </a:rPr>
              <a:t>también colaboren en el diseño, ejecución y evaluación de las políticas públicas “</a:t>
            </a:r>
            <a:endParaRPr lang="es-MX" sz="2000" i="1" dirty="0">
              <a:solidFill>
                <a:schemeClr val="tx1">
                  <a:lumMod val="65000"/>
                  <a:lumOff val="35000"/>
                </a:schemeClr>
              </a:solidFill>
            </a:endParaRPr>
          </a:p>
        </p:txBody>
      </p:sp>
      <p:sp>
        <p:nvSpPr>
          <p:cNvPr id="3" name="AutoShape 4"/>
          <p:cNvSpPr>
            <a:spLocks noChangeArrowheads="1"/>
          </p:cNvSpPr>
          <p:nvPr/>
        </p:nvSpPr>
        <p:spPr bwMode="auto">
          <a:xfrm>
            <a:off x="898429" y="2802984"/>
            <a:ext cx="3308978" cy="442674"/>
          </a:xfrm>
          <a:prstGeom prst="roundRect">
            <a:avLst>
              <a:gd name="adj" fmla="val 16667"/>
            </a:avLst>
          </a:prstGeom>
          <a:solidFill>
            <a:srgbClr val="C00000"/>
          </a:solidFill>
          <a:ln w="9525" algn="ctr">
            <a:solidFill>
              <a:srgbClr val="C00000"/>
            </a:solidFill>
            <a:round/>
            <a:headEnd/>
            <a:tailEnd/>
          </a:ln>
          <a:effectLst>
            <a:outerShdw dist="107763" dir="2700000" algn="ctr" rotWithShape="0">
              <a:srgbClr val="808080">
                <a:alpha val="50000"/>
              </a:srgbClr>
            </a:outerShdw>
          </a:effectLst>
        </p:spPr>
        <p:txBody>
          <a:bodyPr wrap="square" anchor="ctr">
            <a:spAutoFit/>
          </a:bodyPr>
          <a:lstStyle/>
          <a:p>
            <a:pPr algn="just">
              <a:spcBef>
                <a:spcPct val="50000"/>
              </a:spcBef>
            </a:pPr>
            <a:r>
              <a:rPr lang="es-MX" sz="2000" b="1" dirty="0" smtClean="0">
                <a:solidFill>
                  <a:schemeClr val="bg1"/>
                </a:solidFill>
              </a:rPr>
              <a:t>Transparencia Focalizada</a:t>
            </a:r>
            <a:endParaRPr lang="es-MX" sz="2000" b="1" dirty="0">
              <a:solidFill>
                <a:schemeClr val="bg1"/>
              </a:solidFill>
            </a:endParaRPr>
          </a:p>
        </p:txBody>
      </p:sp>
      <p:sp>
        <p:nvSpPr>
          <p:cNvPr id="5" name="AutoShape 4"/>
          <p:cNvSpPr>
            <a:spLocks noChangeArrowheads="1"/>
          </p:cNvSpPr>
          <p:nvPr/>
        </p:nvSpPr>
        <p:spPr bwMode="auto">
          <a:xfrm>
            <a:off x="898428" y="908720"/>
            <a:ext cx="3308979" cy="442674"/>
          </a:xfrm>
          <a:prstGeom prst="roundRect">
            <a:avLst>
              <a:gd name="adj" fmla="val 16667"/>
            </a:avLst>
          </a:prstGeom>
          <a:solidFill>
            <a:srgbClr val="C00000"/>
          </a:solidFill>
          <a:ln w="9525" algn="ctr">
            <a:solidFill>
              <a:srgbClr val="C00000"/>
            </a:solidFill>
            <a:round/>
            <a:headEnd/>
            <a:tailEnd/>
          </a:ln>
          <a:effectLst>
            <a:outerShdw dist="107763" dir="2700000" algn="ctr" rotWithShape="0">
              <a:srgbClr val="808080">
                <a:alpha val="50000"/>
              </a:srgbClr>
            </a:outerShdw>
          </a:effectLst>
        </p:spPr>
        <p:txBody>
          <a:bodyPr wrap="square" anchor="ctr">
            <a:spAutoFit/>
          </a:bodyPr>
          <a:lstStyle/>
          <a:p>
            <a:pPr algn="just">
              <a:spcBef>
                <a:spcPct val="50000"/>
              </a:spcBef>
            </a:pPr>
            <a:r>
              <a:rPr lang="es-MX" sz="2000" b="1" dirty="0" smtClean="0">
                <a:solidFill>
                  <a:schemeClr val="bg1"/>
                </a:solidFill>
              </a:rPr>
              <a:t>Información Socialmente </a:t>
            </a:r>
            <a:r>
              <a:rPr lang="es-MX" sz="2000" b="1" dirty="0">
                <a:solidFill>
                  <a:schemeClr val="bg1"/>
                </a:solidFill>
              </a:rPr>
              <a:t>ú</a:t>
            </a:r>
            <a:r>
              <a:rPr lang="es-MX" sz="2000" b="1" dirty="0" smtClean="0">
                <a:solidFill>
                  <a:schemeClr val="bg1"/>
                </a:solidFill>
              </a:rPr>
              <a:t>til </a:t>
            </a:r>
            <a:endParaRPr lang="es-MX" sz="2000" b="1" dirty="0">
              <a:solidFill>
                <a:schemeClr val="bg1"/>
              </a:solidFill>
            </a:endParaRPr>
          </a:p>
        </p:txBody>
      </p:sp>
      <p:sp>
        <p:nvSpPr>
          <p:cNvPr id="6" name="AutoShape 4"/>
          <p:cNvSpPr>
            <a:spLocks noChangeArrowheads="1"/>
          </p:cNvSpPr>
          <p:nvPr/>
        </p:nvSpPr>
        <p:spPr bwMode="auto">
          <a:xfrm>
            <a:off x="898429" y="1544558"/>
            <a:ext cx="3308978" cy="442674"/>
          </a:xfrm>
          <a:prstGeom prst="roundRect">
            <a:avLst>
              <a:gd name="adj" fmla="val 16667"/>
            </a:avLst>
          </a:prstGeom>
          <a:solidFill>
            <a:srgbClr val="C00000"/>
          </a:solidFill>
          <a:ln w="9525" algn="ctr">
            <a:solidFill>
              <a:srgbClr val="C00000"/>
            </a:solidFill>
            <a:round/>
            <a:headEnd/>
            <a:tailEnd/>
          </a:ln>
          <a:effectLst>
            <a:outerShdw dist="107763" dir="2700000" algn="ctr" rotWithShape="0">
              <a:srgbClr val="808080">
                <a:alpha val="50000"/>
              </a:srgbClr>
            </a:outerShdw>
          </a:effectLst>
        </p:spPr>
        <p:txBody>
          <a:bodyPr wrap="square" anchor="ctr">
            <a:spAutoFit/>
          </a:bodyPr>
          <a:lstStyle/>
          <a:p>
            <a:pPr algn="just">
              <a:spcBef>
                <a:spcPct val="50000"/>
              </a:spcBef>
            </a:pPr>
            <a:r>
              <a:rPr lang="es-MX" sz="2000" b="1" dirty="0" smtClean="0">
                <a:solidFill>
                  <a:schemeClr val="bg1"/>
                </a:solidFill>
              </a:rPr>
              <a:t>Transparencia Proactiva</a:t>
            </a:r>
            <a:endParaRPr lang="es-MX" sz="2000" b="1" dirty="0">
              <a:solidFill>
                <a:schemeClr val="bg1"/>
              </a:solidFill>
            </a:endParaRPr>
          </a:p>
        </p:txBody>
      </p:sp>
      <p:sp>
        <p:nvSpPr>
          <p:cNvPr id="7" name="AutoShape 4"/>
          <p:cNvSpPr>
            <a:spLocks noChangeArrowheads="1"/>
          </p:cNvSpPr>
          <p:nvPr/>
        </p:nvSpPr>
        <p:spPr bwMode="auto">
          <a:xfrm>
            <a:off x="898429" y="2192630"/>
            <a:ext cx="3308978" cy="442674"/>
          </a:xfrm>
          <a:prstGeom prst="roundRect">
            <a:avLst>
              <a:gd name="adj" fmla="val 16667"/>
            </a:avLst>
          </a:prstGeom>
          <a:solidFill>
            <a:srgbClr val="C00000"/>
          </a:solidFill>
          <a:ln w="9525" algn="ctr">
            <a:solidFill>
              <a:srgbClr val="C00000"/>
            </a:solidFill>
            <a:round/>
            <a:headEnd/>
            <a:tailEnd/>
          </a:ln>
          <a:effectLst>
            <a:outerShdw dist="107763" dir="2700000" algn="ctr" rotWithShape="0">
              <a:srgbClr val="808080">
                <a:alpha val="50000"/>
              </a:srgbClr>
            </a:outerShdw>
          </a:effectLst>
        </p:spPr>
        <p:txBody>
          <a:bodyPr wrap="square" anchor="ctr">
            <a:spAutoFit/>
          </a:bodyPr>
          <a:lstStyle/>
          <a:p>
            <a:pPr algn="just">
              <a:spcBef>
                <a:spcPct val="50000"/>
              </a:spcBef>
            </a:pPr>
            <a:r>
              <a:rPr lang="es-MX" sz="2000" b="1" dirty="0" smtClean="0">
                <a:solidFill>
                  <a:schemeClr val="bg1"/>
                </a:solidFill>
              </a:rPr>
              <a:t>Transparencia Inteligente</a:t>
            </a:r>
            <a:endParaRPr lang="es-MX" sz="2000" b="1" dirty="0">
              <a:solidFill>
                <a:schemeClr val="bg1"/>
              </a:solidFill>
            </a:endParaRPr>
          </a:p>
        </p:txBody>
      </p:sp>
      <p:sp>
        <p:nvSpPr>
          <p:cNvPr id="2" name="1 Cheurón"/>
          <p:cNvSpPr/>
          <p:nvPr/>
        </p:nvSpPr>
        <p:spPr>
          <a:xfrm>
            <a:off x="4394861" y="908720"/>
            <a:ext cx="1008112" cy="2485463"/>
          </a:xfrm>
          <a:prstGeom prst="chevron">
            <a:avLst/>
          </a:prstGeom>
          <a:solidFill>
            <a:schemeClr val="bg1">
              <a:lumMod val="6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 name="AutoShape 4"/>
          <p:cNvSpPr>
            <a:spLocks noChangeArrowheads="1"/>
          </p:cNvSpPr>
          <p:nvPr/>
        </p:nvSpPr>
        <p:spPr bwMode="auto">
          <a:xfrm>
            <a:off x="5550417" y="1274837"/>
            <a:ext cx="2621983" cy="1804749"/>
          </a:xfrm>
          <a:prstGeom prst="roundRect">
            <a:avLst>
              <a:gd name="adj" fmla="val 16667"/>
            </a:avLst>
          </a:prstGeom>
          <a:solidFill>
            <a:schemeClr val="accent3"/>
          </a:solidFill>
          <a:ln w="9525" algn="ctr">
            <a:solidFill>
              <a:srgbClr val="0D7D32"/>
            </a:solidFill>
            <a:round/>
            <a:headEnd/>
            <a:tailEnd/>
          </a:ln>
          <a:effectLst>
            <a:outerShdw dist="107763" dir="2700000" algn="ctr" rotWithShape="0">
              <a:srgbClr val="808080">
                <a:alpha val="50000"/>
              </a:srgbClr>
            </a:outerShdw>
          </a:effectLst>
        </p:spPr>
        <p:txBody>
          <a:bodyPr wrap="square" anchor="ctr">
            <a:spAutoFit/>
          </a:bodyPr>
          <a:lstStyle/>
          <a:p>
            <a:pPr algn="ctr">
              <a:spcBef>
                <a:spcPct val="50000"/>
              </a:spcBef>
            </a:pPr>
            <a:r>
              <a:rPr lang="es-MX" sz="2000" dirty="0" smtClean="0"/>
              <a:t>Políticas de Segunda Generación de Transparencia o transparencia para resolver</a:t>
            </a:r>
            <a:endParaRPr lang="es-MX" sz="2000" dirty="0"/>
          </a:p>
        </p:txBody>
      </p:sp>
    </p:spTree>
    <p:extLst>
      <p:ext uri="{BB962C8B-B14F-4D97-AF65-F5344CB8AC3E}">
        <p14:creationId xmlns:p14="http://schemas.microsoft.com/office/powerpoint/2010/main" val="10964620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3"/>
          <p:cNvSpPr txBox="1">
            <a:spLocks noChangeArrowheads="1"/>
          </p:cNvSpPr>
          <p:nvPr/>
        </p:nvSpPr>
        <p:spPr>
          <a:xfrm>
            <a:off x="683568" y="2132856"/>
            <a:ext cx="7570788" cy="1656184"/>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3600" b="1" dirty="0" smtClean="0">
                <a:solidFill>
                  <a:schemeClr val="tx1">
                    <a:lumMod val="75000"/>
                    <a:lumOff val="25000"/>
                  </a:schemeClr>
                </a:solidFill>
              </a:rPr>
              <a:t>Transparencia inteligente, proactiva, focalizada y/o socialmente útil en México</a:t>
            </a: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483" t="46497" r="63165" b="51337"/>
          <a:stretch/>
        </p:blipFill>
        <p:spPr bwMode="auto">
          <a:xfrm>
            <a:off x="2123728" y="3933056"/>
            <a:ext cx="5040560" cy="232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descr="http://1.bp.blogspot.com/-JJtl3T3aOSE/ULraZo_20wI/AAAAAAAAE8M/qWQyElX9bco/s1600/logo_pena.png"/>
          <p:cNvPicPr>
            <a:picLocks noChangeAspect="1" noChangeArrowheads="1"/>
          </p:cNvPicPr>
          <p:nvPr/>
        </p:nvPicPr>
        <p:blipFill rotWithShape="1">
          <a:blip r:embed="rId4">
            <a:extLst>
              <a:ext uri="{28A0092B-C50C-407E-A947-70E740481C1C}">
                <a14:useLocalDpi xmlns:a14="http://schemas.microsoft.com/office/drawing/2010/main" val="0"/>
              </a:ext>
            </a:extLst>
          </a:blip>
          <a:srcRect l="56490"/>
          <a:stretch/>
        </p:blipFill>
        <p:spPr bwMode="auto">
          <a:xfrm>
            <a:off x="7440930" y="186949"/>
            <a:ext cx="1496013" cy="1149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74809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913585362"/>
              </p:ext>
            </p:extLst>
          </p:nvPr>
        </p:nvGraphicFramePr>
        <p:xfrm>
          <a:off x="1295636" y="1844824"/>
          <a:ext cx="5220580" cy="3456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6867" name="4 CuadroTexto"/>
          <p:cNvSpPr txBox="1">
            <a:spLocks noChangeArrowheads="1"/>
          </p:cNvSpPr>
          <p:nvPr/>
        </p:nvSpPr>
        <p:spPr bwMode="auto">
          <a:xfrm>
            <a:off x="1441450" y="2133600"/>
            <a:ext cx="6477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Narrow" pitchFamily="34" charset="0"/>
              </a:defRPr>
            </a:lvl1pPr>
            <a:lvl2pPr marL="742950" indent="-285750" eaLnBrk="0" hangingPunct="0">
              <a:defRPr>
                <a:solidFill>
                  <a:schemeClr val="tx1"/>
                </a:solidFill>
                <a:latin typeface="Arial Narrow" pitchFamily="34" charset="0"/>
              </a:defRPr>
            </a:lvl2pPr>
            <a:lvl3pPr marL="1143000" indent="-228600" eaLnBrk="0" hangingPunct="0">
              <a:defRPr>
                <a:solidFill>
                  <a:schemeClr val="tx1"/>
                </a:solidFill>
                <a:latin typeface="Arial Narrow" pitchFamily="34" charset="0"/>
              </a:defRPr>
            </a:lvl3pPr>
            <a:lvl4pPr marL="1600200" indent="-228600" eaLnBrk="0" hangingPunct="0">
              <a:defRPr>
                <a:solidFill>
                  <a:schemeClr val="tx1"/>
                </a:solidFill>
                <a:latin typeface="Arial Narrow" pitchFamily="34" charset="0"/>
              </a:defRPr>
            </a:lvl4pPr>
            <a:lvl5pPr marL="2057400" indent="-228600" eaLnBrk="0" hangingPunct="0">
              <a:defRPr>
                <a:solidFill>
                  <a:schemeClr val="tx1"/>
                </a:solidFill>
                <a:latin typeface="Arial Narrow" pitchFamily="34" charset="0"/>
              </a:defRPr>
            </a:lvl5pPr>
            <a:lvl6pPr marL="2514600" indent="-228600" eaLnBrk="0" fontAlgn="base" hangingPunct="0">
              <a:spcBef>
                <a:spcPct val="0"/>
              </a:spcBef>
              <a:spcAft>
                <a:spcPct val="0"/>
              </a:spcAft>
              <a:defRPr>
                <a:solidFill>
                  <a:schemeClr val="tx1"/>
                </a:solidFill>
                <a:latin typeface="Arial Narrow" pitchFamily="34" charset="0"/>
              </a:defRPr>
            </a:lvl6pPr>
            <a:lvl7pPr marL="2971800" indent="-228600" eaLnBrk="0" fontAlgn="base" hangingPunct="0">
              <a:spcBef>
                <a:spcPct val="0"/>
              </a:spcBef>
              <a:spcAft>
                <a:spcPct val="0"/>
              </a:spcAft>
              <a:defRPr>
                <a:solidFill>
                  <a:schemeClr val="tx1"/>
                </a:solidFill>
                <a:latin typeface="Arial Narrow" pitchFamily="34" charset="0"/>
              </a:defRPr>
            </a:lvl7pPr>
            <a:lvl8pPr marL="3429000" indent="-228600" eaLnBrk="0" fontAlgn="base" hangingPunct="0">
              <a:spcBef>
                <a:spcPct val="0"/>
              </a:spcBef>
              <a:spcAft>
                <a:spcPct val="0"/>
              </a:spcAft>
              <a:defRPr>
                <a:solidFill>
                  <a:schemeClr val="tx1"/>
                </a:solidFill>
                <a:latin typeface="Arial Narrow" pitchFamily="34" charset="0"/>
              </a:defRPr>
            </a:lvl8pPr>
            <a:lvl9pPr marL="3886200" indent="-228600" eaLnBrk="0" fontAlgn="base" hangingPunct="0">
              <a:spcBef>
                <a:spcPct val="0"/>
              </a:spcBef>
              <a:spcAft>
                <a:spcPct val="0"/>
              </a:spcAft>
              <a:defRPr>
                <a:solidFill>
                  <a:schemeClr val="tx1"/>
                </a:solidFill>
                <a:latin typeface="Arial Narrow" pitchFamily="34" charset="0"/>
              </a:defRPr>
            </a:lvl9pPr>
          </a:lstStyle>
          <a:p>
            <a:pPr algn="ctr" eaLnBrk="1" hangingPunct="1"/>
            <a:r>
              <a:rPr lang="es-MX" sz="4400" dirty="0">
                <a:solidFill>
                  <a:schemeClr val="tx1">
                    <a:lumMod val="50000"/>
                    <a:lumOff val="50000"/>
                  </a:schemeClr>
                </a:solidFill>
              </a:rPr>
              <a:t>1</a:t>
            </a:r>
          </a:p>
        </p:txBody>
      </p:sp>
      <p:sp>
        <p:nvSpPr>
          <p:cNvPr id="36868" name="23 CuadroTexto"/>
          <p:cNvSpPr txBox="1">
            <a:spLocks noChangeArrowheads="1"/>
          </p:cNvSpPr>
          <p:nvPr/>
        </p:nvSpPr>
        <p:spPr bwMode="auto">
          <a:xfrm>
            <a:off x="1692275" y="3213100"/>
            <a:ext cx="6477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Narrow" pitchFamily="34" charset="0"/>
              </a:defRPr>
            </a:lvl1pPr>
            <a:lvl2pPr marL="742950" indent="-285750" eaLnBrk="0" hangingPunct="0">
              <a:defRPr>
                <a:solidFill>
                  <a:schemeClr val="tx1"/>
                </a:solidFill>
                <a:latin typeface="Arial Narrow" pitchFamily="34" charset="0"/>
              </a:defRPr>
            </a:lvl2pPr>
            <a:lvl3pPr marL="1143000" indent="-228600" eaLnBrk="0" hangingPunct="0">
              <a:defRPr>
                <a:solidFill>
                  <a:schemeClr val="tx1"/>
                </a:solidFill>
                <a:latin typeface="Arial Narrow" pitchFamily="34" charset="0"/>
              </a:defRPr>
            </a:lvl3pPr>
            <a:lvl4pPr marL="1600200" indent="-228600" eaLnBrk="0" hangingPunct="0">
              <a:defRPr>
                <a:solidFill>
                  <a:schemeClr val="tx1"/>
                </a:solidFill>
                <a:latin typeface="Arial Narrow" pitchFamily="34" charset="0"/>
              </a:defRPr>
            </a:lvl4pPr>
            <a:lvl5pPr marL="2057400" indent="-228600" eaLnBrk="0" hangingPunct="0">
              <a:defRPr>
                <a:solidFill>
                  <a:schemeClr val="tx1"/>
                </a:solidFill>
                <a:latin typeface="Arial Narrow" pitchFamily="34" charset="0"/>
              </a:defRPr>
            </a:lvl5pPr>
            <a:lvl6pPr marL="2514600" indent="-228600" eaLnBrk="0" fontAlgn="base" hangingPunct="0">
              <a:spcBef>
                <a:spcPct val="0"/>
              </a:spcBef>
              <a:spcAft>
                <a:spcPct val="0"/>
              </a:spcAft>
              <a:defRPr>
                <a:solidFill>
                  <a:schemeClr val="tx1"/>
                </a:solidFill>
                <a:latin typeface="Arial Narrow" pitchFamily="34" charset="0"/>
              </a:defRPr>
            </a:lvl6pPr>
            <a:lvl7pPr marL="2971800" indent="-228600" eaLnBrk="0" fontAlgn="base" hangingPunct="0">
              <a:spcBef>
                <a:spcPct val="0"/>
              </a:spcBef>
              <a:spcAft>
                <a:spcPct val="0"/>
              </a:spcAft>
              <a:defRPr>
                <a:solidFill>
                  <a:schemeClr val="tx1"/>
                </a:solidFill>
                <a:latin typeface="Arial Narrow" pitchFamily="34" charset="0"/>
              </a:defRPr>
            </a:lvl7pPr>
            <a:lvl8pPr marL="3429000" indent="-228600" eaLnBrk="0" fontAlgn="base" hangingPunct="0">
              <a:spcBef>
                <a:spcPct val="0"/>
              </a:spcBef>
              <a:spcAft>
                <a:spcPct val="0"/>
              </a:spcAft>
              <a:defRPr>
                <a:solidFill>
                  <a:schemeClr val="tx1"/>
                </a:solidFill>
                <a:latin typeface="Arial Narrow" pitchFamily="34" charset="0"/>
              </a:defRPr>
            </a:lvl8pPr>
            <a:lvl9pPr marL="3886200" indent="-228600" eaLnBrk="0" fontAlgn="base" hangingPunct="0">
              <a:spcBef>
                <a:spcPct val="0"/>
              </a:spcBef>
              <a:spcAft>
                <a:spcPct val="0"/>
              </a:spcAft>
              <a:defRPr>
                <a:solidFill>
                  <a:schemeClr val="tx1"/>
                </a:solidFill>
                <a:latin typeface="Arial Narrow" pitchFamily="34" charset="0"/>
              </a:defRPr>
            </a:lvl9pPr>
          </a:lstStyle>
          <a:p>
            <a:pPr algn="ctr" eaLnBrk="1" hangingPunct="1"/>
            <a:r>
              <a:rPr lang="es-MX" sz="4400">
                <a:solidFill>
                  <a:schemeClr val="tx1">
                    <a:lumMod val="50000"/>
                    <a:lumOff val="50000"/>
                  </a:schemeClr>
                </a:solidFill>
              </a:rPr>
              <a:t>2</a:t>
            </a:r>
          </a:p>
        </p:txBody>
      </p:sp>
      <p:sp>
        <p:nvSpPr>
          <p:cNvPr id="36869" name="24 CuadroTexto"/>
          <p:cNvSpPr txBox="1">
            <a:spLocks noChangeArrowheads="1"/>
          </p:cNvSpPr>
          <p:nvPr/>
        </p:nvSpPr>
        <p:spPr bwMode="auto">
          <a:xfrm>
            <a:off x="1476375" y="4292600"/>
            <a:ext cx="6477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Narrow" pitchFamily="34" charset="0"/>
              </a:defRPr>
            </a:lvl1pPr>
            <a:lvl2pPr marL="742950" indent="-285750" eaLnBrk="0" hangingPunct="0">
              <a:defRPr>
                <a:solidFill>
                  <a:schemeClr val="tx1"/>
                </a:solidFill>
                <a:latin typeface="Arial Narrow" pitchFamily="34" charset="0"/>
              </a:defRPr>
            </a:lvl2pPr>
            <a:lvl3pPr marL="1143000" indent="-228600" eaLnBrk="0" hangingPunct="0">
              <a:defRPr>
                <a:solidFill>
                  <a:schemeClr val="tx1"/>
                </a:solidFill>
                <a:latin typeface="Arial Narrow" pitchFamily="34" charset="0"/>
              </a:defRPr>
            </a:lvl3pPr>
            <a:lvl4pPr marL="1600200" indent="-228600" eaLnBrk="0" hangingPunct="0">
              <a:defRPr>
                <a:solidFill>
                  <a:schemeClr val="tx1"/>
                </a:solidFill>
                <a:latin typeface="Arial Narrow" pitchFamily="34" charset="0"/>
              </a:defRPr>
            </a:lvl4pPr>
            <a:lvl5pPr marL="2057400" indent="-228600" eaLnBrk="0" hangingPunct="0">
              <a:defRPr>
                <a:solidFill>
                  <a:schemeClr val="tx1"/>
                </a:solidFill>
                <a:latin typeface="Arial Narrow" pitchFamily="34" charset="0"/>
              </a:defRPr>
            </a:lvl5pPr>
            <a:lvl6pPr marL="2514600" indent="-228600" eaLnBrk="0" fontAlgn="base" hangingPunct="0">
              <a:spcBef>
                <a:spcPct val="0"/>
              </a:spcBef>
              <a:spcAft>
                <a:spcPct val="0"/>
              </a:spcAft>
              <a:defRPr>
                <a:solidFill>
                  <a:schemeClr val="tx1"/>
                </a:solidFill>
                <a:latin typeface="Arial Narrow" pitchFamily="34" charset="0"/>
              </a:defRPr>
            </a:lvl6pPr>
            <a:lvl7pPr marL="2971800" indent="-228600" eaLnBrk="0" fontAlgn="base" hangingPunct="0">
              <a:spcBef>
                <a:spcPct val="0"/>
              </a:spcBef>
              <a:spcAft>
                <a:spcPct val="0"/>
              </a:spcAft>
              <a:defRPr>
                <a:solidFill>
                  <a:schemeClr val="tx1"/>
                </a:solidFill>
                <a:latin typeface="Arial Narrow" pitchFamily="34" charset="0"/>
              </a:defRPr>
            </a:lvl7pPr>
            <a:lvl8pPr marL="3429000" indent="-228600" eaLnBrk="0" fontAlgn="base" hangingPunct="0">
              <a:spcBef>
                <a:spcPct val="0"/>
              </a:spcBef>
              <a:spcAft>
                <a:spcPct val="0"/>
              </a:spcAft>
              <a:defRPr>
                <a:solidFill>
                  <a:schemeClr val="tx1"/>
                </a:solidFill>
                <a:latin typeface="Arial Narrow" pitchFamily="34" charset="0"/>
              </a:defRPr>
            </a:lvl8pPr>
            <a:lvl9pPr marL="3886200" indent="-228600" eaLnBrk="0" fontAlgn="base" hangingPunct="0">
              <a:spcBef>
                <a:spcPct val="0"/>
              </a:spcBef>
              <a:spcAft>
                <a:spcPct val="0"/>
              </a:spcAft>
              <a:defRPr>
                <a:solidFill>
                  <a:schemeClr val="tx1"/>
                </a:solidFill>
                <a:latin typeface="Arial Narrow" pitchFamily="34" charset="0"/>
              </a:defRPr>
            </a:lvl9pPr>
          </a:lstStyle>
          <a:p>
            <a:pPr algn="ctr" eaLnBrk="1" hangingPunct="1"/>
            <a:r>
              <a:rPr lang="es-MX" sz="4400">
                <a:solidFill>
                  <a:schemeClr val="tx1">
                    <a:lumMod val="50000"/>
                    <a:lumOff val="50000"/>
                  </a:schemeClr>
                </a:solidFill>
              </a:rPr>
              <a:t>3</a:t>
            </a:r>
          </a:p>
        </p:txBody>
      </p:sp>
      <p:sp>
        <p:nvSpPr>
          <p:cNvPr id="36870" name="25 CuadroTexto"/>
          <p:cNvSpPr txBox="1">
            <a:spLocks noChangeArrowheads="1"/>
          </p:cNvSpPr>
          <p:nvPr/>
        </p:nvSpPr>
        <p:spPr bwMode="auto">
          <a:xfrm rot="-5400000">
            <a:off x="-1677193" y="3098006"/>
            <a:ext cx="47799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Narrow" pitchFamily="34" charset="0"/>
              </a:defRPr>
            </a:lvl1pPr>
            <a:lvl2pPr marL="742950" indent="-285750" eaLnBrk="0" hangingPunct="0">
              <a:defRPr>
                <a:solidFill>
                  <a:schemeClr val="tx1"/>
                </a:solidFill>
                <a:latin typeface="Arial Narrow" pitchFamily="34" charset="0"/>
              </a:defRPr>
            </a:lvl2pPr>
            <a:lvl3pPr marL="1143000" indent="-228600" eaLnBrk="0" hangingPunct="0">
              <a:defRPr>
                <a:solidFill>
                  <a:schemeClr val="tx1"/>
                </a:solidFill>
                <a:latin typeface="Arial Narrow" pitchFamily="34" charset="0"/>
              </a:defRPr>
            </a:lvl3pPr>
            <a:lvl4pPr marL="1600200" indent="-228600" eaLnBrk="0" hangingPunct="0">
              <a:defRPr>
                <a:solidFill>
                  <a:schemeClr val="tx1"/>
                </a:solidFill>
                <a:latin typeface="Arial Narrow" pitchFamily="34" charset="0"/>
              </a:defRPr>
            </a:lvl4pPr>
            <a:lvl5pPr marL="2057400" indent="-228600" eaLnBrk="0" hangingPunct="0">
              <a:defRPr>
                <a:solidFill>
                  <a:schemeClr val="tx1"/>
                </a:solidFill>
                <a:latin typeface="Arial Narrow" pitchFamily="34" charset="0"/>
              </a:defRPr>
            </a:lvl5pPr>
            <a:lvl6pPr marL="2514600" indent="-228600" eaLnBrk="0" fontAlgn="base" hangingPunct="0">
              <a:spcBef>
                <a:spcPct val="0"/>
              </a:spcBef>
              <a:spcAft>
                <a:spcPct val="0"/>
              </a:spcAft>
              <a:defRPr>
                <a:solidFill>
                  <a:schemeClr val="tx1"/>
                </a:solidFill>
                <a:latin typeface="Arial Narrow" pitchFamily="34" charset="0"/>
              </a:defRPr>
            </a:lvl6pPr>
            <a:lvl7pPr marL="2971800" indent="-228600" eaLnBrk="0" fontAlgn="base" hangingPunct="0">
              <a:spcBef>
                <a:spcPct val="0"/>
              </a:spcBef>
              <a:spcAft>
                <a:spcPct val="0"/>
              </a:spcAft>
              <a:defRPr>
                <a:solidFill>
                  <a:schemeClr val="tx1"/>
                </a:solidFill>
                <a:latin typeface="Arial Narrow" pitchFamily="34" charset="0"/>
              </a:defRPr>
            </a:lvl7pPr>
            <a:lvl8pPr marL="3429000" indent="-228600" eaLnBrk="0" fontAlgn="base" hangingPunct="0">
              <a:spcBef>
                <a:spcPct val="0"/>
              </a:spcBef>
              <a:spcAft>
                <a:spcPct val="0"/>
              </a:spcAft>
              <a:defRPr>
                <a:solidFill>
                  <a:schemeClr val="tx1"/>
                </a:solidFill>
                <a:latin typeface="Arial Narrow" pitchFamily="34" charset="0"/>
              </a:defRPr>
            </a:lvl8pPr>
            <a:lvl9pPr marL="3886200" indent="-228600" eaLnBrk="0" fontAlgn="base" hangingPunct="0">
              <a:spcBef>
                <a:spcPct val="0"/>
              </a:spcBef>
              <a:spcAft>
                <a:spcPct val="0"/>
              </a:spcAft>
              <a:defRPr>
                <a:solidFill>
                  <a:schemeClr val="tx1"/>
                </a:solidFill>
                <a:latin typeface="Arial Narrow" pitchFamily="34" charset="0"/>
              </a:defRPr>
            </a:lvl9pPr>
          </a:lstStyle>
          <a:p>
            <a:pPr algn="ctr" eaLnBrk="1" hangingPunct="1"/>
            <a:r>
              <a:rPr lang="es-MX" sz="5400" dirty="0">
                <a:solidFill>
                  <a:schemeClr val="tx1">
                    <a:lumMod val="50000"/>
                    <a:lumOff val="50000"/>
                  </a:schemeClr>
                </a:solidFill>
              </a:rPr>
              <a:t>Transparencia</a:t>
            </a:r>
          </a:p>
        </p:txBody>
      </p:sp>
      <p:grpSp>
        <p:nvGrpSpPr>
          <p:cNvPr id="37" name="36 Grupo"/>
          <p:cNvGrpSpPr/>
          <p:nvPr/>
        </p:nvGrpSpPr>
        <p:grpSpPr>
          <a:xfrm>
            <a:off x="6693057" y="2060848"/>
            <a:ext cx="1695367" cy="494067"/>
            <a:chOff x="620113" y="34101"/>
            <a:chExt cx="2648915" cy="988134"/>
          </a:xfrm>
          <a:solidFill>
            <a:srgbClr val="7030A0"/>
          </a:solidFill>
          <a:effectLst>
            <a:outerShdw blurRad="50800" dist="50800" dir="5400000" algn="ctr" rotWithShape="0">
              <a:schemeClr val="bg1">
                <a:lumMod val="85000"/>
              </a:schemeClr>
            </a:outerShdw>
          </a:effectLst>
        </p:grpSpPr>
        <p:sp>
          <p:nvSpPr>
            <p:cNvPr id="39" name="38 Rectángulo redondeado"/>
            <p:cNvSpPr/>
            <p:nvPr/>
          </p:nvSpPr>
          <p:spPr>
            <a:xfrm>
              <a:off x="620113" y="34101"/>
              <a:ext cx="2648915" cy="988134"/>
            </a:xfrm>
            <a:prstGeom prst="roundRect">
              <a:avLst>
                <a:gd name="adj" fmla="val 16670"/>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41" name="40 Rectángulo"/>
            <p:cNvSpPr/>
            <p:nvPr/>
          </p:nvSpPr>
          <p:spPr>
            <a:xfrm>
              <a:off x="668358" y="82346"/>
              <a:ext cx="2552425" cy="891644"/>
            </a:xfrm>
            <a:prstGeom prst="rect">
              <a:avLst/>
            </a:prstGeom>
            <a:grpFill/>
          </p:spPr>
          <p:style>
            <a:lnRef idx="0">
              <a:scrgbClr r="0" g="0" b="0"/>
            </a:lnRef>
            <a:fillRef idx="0">
              <a:scrgbClr r="0" g="0" b="0"/>
            </a:fillRef>
            <a:effectRef idx="0">
              <a:scrgbClr r="0" g="0" b="0"/>
            </a:effectRef>
            <a:fontRef idx="minor">
              <a:schemeClr val="lt1"/>
            </a:fontRef>
          </p:style>
          <p:txBody>
            <a:bodyPr lIns="76200" tIns="76200" rIns="76200" bIns="76200" spcCol="1270" anchor="ctr"/>
            <a:lstStyle/>
            <a:p>
              <a:pPr algn="ctr" defTabSz="889000">
                <a:lnSpc>
                  <a:spcPct val="90000"/>
                </a:lnSpc>
                <a:spcAft>
                  <a:spcPct val="35000"/>
                </a:spcAft>
                <a:defRPr/>
              </a:pPr>
              <a:r>
                <a:rPr lang="es-MX" sz="1400" b="1" dirty="0"/>
                <a:t>Gobierno Abierto</a:t>
              </a:r>
            </a:p>
          </p:txBody>
        </p:sp>
      </p:grpSp>
      <p:grpSp>
        <p:nvGrpSpPr>
          <p:cNvPr id="49" name="48 Grupo"/>
          <p:cNvGrpSpPr/>
          <p:nvPr/>
        </p:nvGrpSpPr>
        <p:grpSpPr>
          <a:xfrm>
            <a:off x="251520" y="1087394"/>
            <a:ext cx="1372089" cy="494067"/>
            <a:chOff x="620113" y="34101"/>
            <a:chExt cx="2648915" cy="988134"/>
          </a:xfrm>
          <a:solidFill>
            <a:srgbClr val="92D050"/>
          </a:solidFill>
          <a:effectLst>
            <a:outerShdw blurRad="50800" dist="50800" dir="5400000" algn="ctr" rotWithShape="0">
              <a:schemeClr val="bg1">
                <a:lumMod val="85000"/>
              </a:schemeClr>
            </a:outerShdw>
          </a:effectLst>
        </p:grpSpPr>
        <p:sp>
          <p:nvSpPr>
            <p:cNvPr id="50" name="49 Rectángulo redondeado"/>
            <p:cNvSpPr/>
            <p:nvPr/>
          </p:nvSpPr>
          <p:spPr>
            <a:xfrm>
              <a:off x="620113" y="34101"/>
              <a:ext cx="2648915" cy="988134"/>
            </a:xfrm>
            <a:prstGeom prst="roundRect">
              <a:avLst>
                <a:gd name="adj" fmla="val 16670"/>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51" name="50 Rectángulo"/>
            <p:cNvSpPr/>
            <p:nvPr/>
          </p:nvSpPr>
          <p:spPr>
            <a:xfrm>
              <a:off x="668358" y="82346"/>
              <a:ext cx="2552425" cy="891644"/>
            </a:xfrm>
            <a:prstGeom prst="rect">
              <a:avLst/>
            </a:prstGeom>
            <a:grpFill/>
          </p:spPr>
          <p:style>
            <a:lnRef idx="0">
              <a:scrgbClr r="0" g="0" b="0"/>
            </a:lnRef>
            <a:fillRef idx="0">
              <a:scrgbClr r="0" g="0" b="0"/>
            </a:fillRef>
            <a:effectRef idx="0">
              <a:scrgbClr r="0" g="0" b="0"/>
            </a:effectRef>
            <a:fontRef idx="minor">
              <a:schemeClr val="lt1"/>
            </a:fontRef>
          </p:style>
          <p:txBody>
            <a:bodyPr lIns="76200" tIns="76200" rIns="76200" bIns="76200" spcCol="1270" anchor="ctr"/>
            <a:lstStyle/>
            <a:p>
              <a:pPr algn="ctr" defTabSz="889000">
                <a:lnSpc>
                  <a:spcPct val="90000"/>
                </a:lnSpc>
                <a:spcAft>
                  <a:spcPct val="35000"/>
                </a:spcAft>
                <a:defRPr/>
              </a:pPr>
              <a:r>
                <a:rPr lang="es-MX" sz="1400" b="1" dirty="0"/>
                <a:t>Política</a:t>
              </a:r>
            </a:p>
          </p:txBody>
        </p:sp>
      </p:grpSp>
      <p:grpSp>
        <p:nvGrpSpPr>
          <p:cNvPr id="52" name="51 Grupo"/>
          <p:cNvGrpSpPr/>
          <p:nvPr/>
        </p:nvGrpSpPr>
        <p:grpSpPr>
          <a:xfrm>
            <a:off x="1947645" y="1108981"/>
            <a:ext cx="4500500" cy="494067"/>
            <a:chOff x="620113" y="34101"/>
            <a:chExt cx="2648915" cy="988134"/>
          </a:xfrm>
          <a:solidFill>
            <a:srgbClr val="92D050"/>
          </a:solidFill>
          <a:effectLst>
            <a:outerShdw blurRad="50800" dist="50800" dir="5400000" algn="ctr" rotWithShape="0">
              <a:schemeClr val="bg1">
                <a:lumMod val="85000"/>
              </a:schemeClr>
            </a:outerShdw>
          </a:effectLst>
        </p:grpSpPr>
        <p:sp>
          <p:nvSpPr>
            <p:cNvPr id="53" name="52 Rectángulo redondeado"/>
            <p:cNvSpPr/>
            <p:nvPr/>
          </p:nvSpPr>
          <p:spPr>
            <a:xfrm>
              <a:off x="620113" y="34101"/>
              <a:ext cx="2648915" cy="988134"/>
            </a:xfrm>
            <a:prstGeom prst="roundRect">
              <a:avLst>
                <a:gd name="adj" fmla="val 16670"/>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54" name="53 Rectángulo"/>
            <p:cNvSpPr/>
            <p:nvPr/>
          </p:nvSpPr>
          <p:spPr>
            <a:xfrm>
              <a:off x="668358" y="82346"/>
              <a:ext cx="2552425" cy="891644"/>
            </a:xfrm>
            <a:prstGeom prst="rect">
              <a:avLst/>
            </a:prstGeom>
            <a:grpFill/>
          </p:spPr>
          <p:style>
            <a:lnRef idx="0">
              <a:scrgbClr r="0" g="0" b="0"/>
            </a:lnRef>
            <a:fillRef idx="0">
              <a:scrgbClr r="0" g="0" b="0"/>
            </a:fillRef>
            <a:effectRef idx="0">
              <a:scrgbClr r="0" g="0" b="0"/>
            </a:effectRef>
            <a:fontRef idx="minor">
              <a:schemeClr val="lt1"/>
            </a:fontRef>
          </p:style>
          <p:txBody>
            <a:bodyPr lIns="76200" tIns="76200" rIns="76200" bIns="76200" spcCol="1270" anchor="ctr"/>
            <a:lstStyle/>
            <a:p>
              <a:pPr algn="ctr" defTabSz="889000">
                <a:lnSpc>
                  <a:spcPct val="90000"/>
                </a:lnSpc>
                <a:spcAft>
                  <a:spcPct val="35000"/>
                </a:spcAft>
                <a:defRPr/>
              </a:pPr>
              <a:r>
                <a:rPr lang="es-MX" sz="1400" b="1" dirty="0"/>
                <a:t>Procedimientos del MAAGMTA</a:t>
              </a:r>
            </a:p>
          </p:txBody>
        </p:sp>
      </p:grpSp>
      <p:grpSp>
        <p:nvGrpSpPr>
          <p:cNvPr id="55" name="54 Grupo"/>
          <p:cNvGrpSpPr/>
          <p:nvPr/>
        </p:nvGrpSpPr>
        <p:grpSpPr>
          <a:xfrm>
            <a:off x="6592161" y="1134733"/>
            <a:ext cx="1695367" cy="494067"/>
            <a:chOff x="620113" y="34101"/>
            <a:chExt cx="2648915" cy="988134"/>
          </a:xfrm>
          <a:solidFill>
            <a:srgbClr val="92D050"/>
          </a:solidFill>
          <a:effectLst>
            <a:outerShdw blurRad="50800" dist="50800" dir="5400000" algn="ctr" rotWithShape="0">
              <a:schemeClr val="bg1">
                <a:lumMod val="85000"/>
              </a:schemeClr>
            </a:outerShdw>
          </a:effectLst>
        </p:grpSpPr>
        <p:sp>
          <p:nvSpPr>
            <p:cNvPr id="56" name="55 Rectángulo redondeado"/>
            <p:cNvSpPr/>
            <p:nvPr/>
          </p:nvSpPr>
          <p:spPr>
            <a:xfrm>
              <a:off x="620113" y="34101"/>
              <a:ext cx="2648915" cy="988134"/>
            </a:xfrm>
            <a:prstGeom prst="roundRect">
              <a:avLst>
                <a:gd name="adj" fmla="val 16670"/>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57" name="56 Rectángulo"/>
            <p:cNvSpPr/>
            <p:nvPr/>
          </p:nvSpPr>
          <p:spPr>
            <a:xfrm>
              <a:off x="668358" y="82346"/>
              <a:ext cx="2552425" cy="891644"/>
            </a:xfrm>
            <a:prstGeom prst="rect">
              <a:avLst/>
            </a:prstGeom>
            <a:grpFill/>
          </p:spPr>
          <p:style>
            <a:lnRef idx="0">
              <a:scrgbClr r="0" g="0" b="0"/>
            </a:lnRef>
            <a:fillRef idx="0">
              <a:scrgbClr r="0" g="0" b="0"/>
            </a:fillRef>
            <a:effectRef idx="0">
              <a:scrgbClr r="0" g="0" b="0"/>
            </a:effectRef>
            <a:fontRef idx="minor">
              <a:schemeClr val="lt1"/>
            </a:fontRef>
          </p:style>
          <p:txBody>
            <a:bodyPr lIns="76200" tIns="76200" rIns="76200" bIns="76200" spcCol="1270" anchor="ctr"/>
            <a:lstStyle/>
            <a:p>
              <a:pPr algn="ctr" defTabSz="889000">
                <a:lnSpc>
                  <a:spcPct val="90000"/>
                </a:lnSpc>
                <a:spcAft>
                  <a:spcPct val="35000"/>
                </a:spcAft>
                <a:defRPr/>
              </a:pPr>
              <a:r>
                <a:rPr lang="es-MX" sz="1400" b="1" dirty="0"/>
                <a:t>Incidencia</a:t>
              </a:r>
            </a:p>
          </p:txBody>
        </p:sp>
      </p:grpSp>
      <p:grpSp>
        <p:nvGrpSpPr>
          <p:cNvPr id="61" name="60 Grupo"/>
          <p:cNvGrpSpPr/>
          <p:nvPr/>
        </p:nvGrpSpPr>
        <p:grpSpPr>
          <a:xfrm>
            <a:off x="3367652" y="5744520"/>
            <a:ext cx="1512168" cy="396043"/>
            <a:chOff x="1355474" y="3438624"/>
            <a:chExt cx="7681021" cy="1473696"/>
          </a:xfrm>
          <a:solidFill>
            <a:srgbClr val="0070C0"/>
          </a:solidFill>
        </p:grpSpPr>
        <p:sp>
          <p:nvSpPr>
            <p:cNvPr id="62" name="61 Rectángulo redondeado"/>
            <p:cNvSpPr/>
            <p:nvPr/>
          </p:nvSpPr>
          <p:spPr>
            <a:xfrm>
              <a:off x="1355474" y="3438624"/>
              <a:ext cx="7681021" cy="1473696"/>
            </a:xfrm>
            <a:prstGeom prst="roundRect">
              <a:avLst>
                <a:gd name="adj" fmla="val 10000"/>
              </a:avLst>
            </a:prstGeom>
            <a:grpFill/>
          </p:spPr>
          <p:style>
            <a:lnRef idx="0">
              <a:schemeClr val="accent1"/>
            </a:lnRef>
            <a:fillRef idx="3">
              <a:schemeClr val="accent1"/>
            </a:fillRef>
            <a:effectRef idx="3">
              <a:schemeClr val="accent1"/>
            </a:effectRef>
            <a:fontRef idx="minor">
              <a:schemeClr val="lt1"/>
            </a:fontRef>
          </p:style>
        </p:sp>
        <p:sp>
          <p:nvSpPr>
            <p:cNvPr id="63" name="62 Rectángulo"/>
            <p:cNvSpPr/>
            <p:nvPr/>
          </p:nvSpPr>
          <p:spPr>
            <a:xfrm>
              <a:off x="1398636" y="3481787"/>
              <a:ext cx="7541763" cy="1387370"/>
            </a:xfrm>
            <a:prstGeom prst="rect">
              <a:avLst/>
            </a:prstGeom>
            <a:grpFill/>
          </p:spPr>
          <p:style>
            <a:lnRef idx="0">
              <a:scrgbClr r="0" g="0" b="0"/>
            </a:lnRef>
            <a:fillRef idx="0">
              <a:scrgbClr r="0" g="0" b="0"/>
            </a:fillRef>
            <a:effectRef idx="0">
              <a:scrgbClr r="0" g="0" b="0"/>
            </a:effectRef>
            <a:fontRef idx="minor">
              <a:schemeClr val="lt1"/>
            </a:fontRef>
          </p:style>
          <p:txBody>
            <a:bodyPr tIns="91440" bIns="91440" spcCol="1270" anchor="ctr"/>
            <a:lstStyle/>
            <a:p>
              <a:pPr algn="ctr" defTabSz="1066800">
                <a:lnSpc>
                  <a:spcPct val="90000"/>
                </a:lnSpc>
                <a:spcAft>
                  <a:spcPct val="35000"/>
                </a:spcAft>
                <a:defRPr/>
              </a:pPr>
              <a:r>
                <a:rPr lang="es-MX" sz="1600" b="1" dirty="0"/>
                <a:t>Oportunidad</a:t>
              </a:r>
            </a:p>
          </p:txBody>
        </p:sp>
      </p:grpSp>
      <p:grpSp>
        <p:nvGrpSpPr>
          <p:cNvPr id="67" name="66 Grupo"/>
          <p:cNvGrpSpPr/>
          <p:nvPr/>
        </p:nvGrpSpPr>
        <p:grpSpPr>
          <a:xfrm>
            <a:off x="3367652" y="6309320"/>
            <a:ext cx="1512168" cy="396043"/>
            <a:chOff x="1355474" y="3438624"/>
            <a:chExt cx="7681021" cy="1473696"/>
          </a:xfrm>
          <a:solidFill>
            <a:srgbClr val="0070C0"/>
          </a:solidFill>
        </p:grpSpPr>
        <p:sp>
          <p:nvSpPr>
            <p:cNvPr id="68" name="67 Rectángulo redondeado"/>
            <p:cNvSpPr/>
            <p:nvPr/>
          </p:nvSpPr>
          <p:spPr>
            <a:xfrm>
              <a:off x="1355474" y="3438624"/>
              <a:ext cx="7681021" cy="1473696"/>
            </a:xfrm>
            <a:prstGeom prst="roundRect">
              <a:avLst>
                <a:gd name="adj" fmla="val 10000"/>
              </a:avLst>
            </a:prstGeom>
            <a:grpFill/>
          </p:spPr>
          <p:style>
            <a:lnRef idx="0">
              <a:schemeClr val="accent1"/>
            </a:lnRef>
            <a:fillRef idx="3">
              <a:schemeClr val="accent1"/>
            </a:fillRef>
            <a:effectRef idx="3">
              <a:schemeClr val="accent1"/>
            </a:effectRef>
            <a:fontRef idx="minor">
              <a:schemeClr val="lt1"/>
            </a:fontRef>
          </p:style>
        </p:sp>
        <p:sp>
          <p:nvSpPr>
            <p:cNvPr id="69" name="68 Rectángulo"/>
            <p:cNvSpPr/>
            <p:nvPr/>
          </p:nvSpPr>
          <p:spPr>
            <a:xfrm>
              <a:off x="1398636" y="3481787"/>
              <a:ext cx="7541763" cy="1387370"/>
            </a:xfrm>
            <a:prstGeom prst="rect">
              <a:avLst/>
            </a:prstGeom>
            <a:grpFill/>
          </p:spPr>
          <p:style>
            <a:lnRef idx="0">
              <a:scrgbClr r="0" g="0" b="0"/>
            </a:lnRef>
            <a:fillRef idx="0">
              <a:scrgbClr r="0" g="0" b="0"/>
            </a:fillRef>
            <a:effectRef idx="0">
              <a:scrgbClr r="0" g="0" b="0"/>
            </a:effectRef>
            <a:fontRef idx="minor">
              <a:schemeClr val="lt1"/>
            </a:fontRef>
          </p:style>
          <p:txBody>
            <a:bodyPr tIns="91440" bIns="91440" spcCol="1270" anchor="ctr"/>
            <a:lstStyle/>
            <a:p>
              <a:pPr algn="ctr" defTabSz="1066800">
                <a:lnSpc>
                  <a:spcPct val="90000"/>
                </a:lnSpc>
                <a:spcAft>
                  <a:spcPct val="35000"/>
                </a:spcAft>
                <a:defRPr/>
              </a:pPr>
              <a:r>
                <a:rPr lang="es-MX" sz="1600" b="1" dirty="0"/>
                <a:t>Utilidad </a:t>
              </a:r>
            </a:p>
          </p:txBody>
        </p:sp>
      </p:grpSp>
      <p:grpSp>
        <p:nvGrpSpPr>
          <p:cNvPr id="73" name="72 Grupo"/>
          <p:cNvGrpSpPr/>
          <p:nvPr/>
        </p:nvGrpSpPr>
        <p:grpSpPr>
          <a:xfrm>
            <a:off x="1601870" y="5569697"/>
            <a:ext cx="1296144" cy="396043"/>
            <a:chOff x="1355474" y="3438624"/>
            <a:chExt cx="7681021" cy="1473696"/>
          </a:xfrm>
          <a:solidFill>
            <a:srgbClr val="0070C0"/>
          </a:solidFill>
        </p:grpSpPr>
        <p:sp>
          <p:nvSpPr>
            <p:cNvPr id="74" name="73 Rectángulo redondeado"/>
            <p:cNvSpPr/>
            <p:nvPr/>
          </p:nvSpPr>
          <p:spPr>
            <a:xfrm>
              <a:off x="1355474" y="3438624"/>
              <a:ext cx="7681021" cy="1473696"/>
            </a:xfrm>
            <a:prstGeom prst="roundRect">
              <a:avLst>
                <a:gd name="adj" fmla="val 10000"/>
              </a:avLst>
            </a:prstGeom>
            <a:grpFill/>
          </p:spPr>
          <p:style>
            <a:lnRef idx="0">
              <a:schemeClr val="accent1"/>
            </a:lnRef>
            <a:fillRef idx="3">
              <a:schemeClr val="accent1"/>
            </a:fillRef>
            <a:effectRef idx="3">
              <a:schemeClr val="accent1"/>
            </a:effectRef>
            <a:fontRef idx="minor">
              <a:schemeClr val="lt1"/>
            </a:fontRef>
          </p:style>
        </p:sp>
        <p:sp>
          <p:nvSpPr>
            <p:cNvPr id="75" name="74 Rectángulo"/>
            <p:cNvSpPr/>
            <p:nvPr/>
          </p:nvSpPr>
          <p:spPr>
            <a:xfrm>
              <a:off x="1398636" y="3481787"/>
              <a:ext cx="7541763" cy="1387370"/>
            </a:xfrm>
            <a:prstGeom prst="rect">
              <a:avLst/>
            </a:prstGeom>
            <a:grpFill/>
          </p:spPr>
          <p:style>
            <a:lnRef idx="0">
              <a:scrgbClr r="0" g="0" b="0"/>
            </a:lnRef>
            <a:fillRef idx="0">
              <a:scrgbClr r="0" g="0" b="0"/>
            </a:fillRef>
            <a:effectRef idx="0">
              <a:scrgbClr r="0" g="0" b="0"/>
            </a:effectRef>
            <a:fontRef idx="minor">
              <a:schemeClr val="lt1"/>
            </a:fontRef>
          </p:style>
          <p:txBody>
            <a:bodyPr tIns="91440" bIns="91440" spcCol="1270" anchor="ctr"/>
            <a:lstStyle/>
            <a:p>
              <a:pPr algn="ctr" defTabSz="1066800">
                <a:lnSpc>
                  <a:spcPct val="90000"/>
                </a:lnSpc>
                <a:spcAft>
                  <a:spcPct val="35000"/>
                </a:spcAft>
                <a:defRPr/>
              </a:pPr>
              <a:r>
                <a:rPr lang="es-MX" sz="1600" b="1" dirty="0"/>
                <a:t>Claridad</a:t>
              </a:r>
            </a:p>
          </p:txBody>
        </p:sp>
      </p:grpSp>
      <p:grpSp>
        <p:nvGrpSpPr>
          <p:cNvPr id="76" name="75 Grupo"/>
          <p:cNvGrpSpPr/>
          <p:nvPr/>
        </p:nvGrpSpPr>
        <p:grpSpPr>
          <a:xfrm>
            <a:off x="5292080" y="5548745"/>
            <a:ext cx="1512168" cy="396043"/>
            <a:chOff x="1355474" y="3438624"/>
            <a:chExt cx="7681021" cy="1473696"/>
          </a:xfrm>
          <a:solidFill>
            <a:srgbClr val="0070C0"/>
          </a:solidFill>
        </p:grpSpPr>
        <p:sp>
          <p:nvSpPr>
            <p:cNvPr id="77" name="76 Rectángulo redondeado"/>
            <p:cNvSpPr/>
            <p:nvPr/>
          </p:nvSpPr>
          <p:spPr>
            <a:xfrm>
              <a:off x="1355474" y="3438624"/>
              <a:ext cx="7681021" cy="1473696"/>
            </a:xfrm>
            <a:prstGeom prst="roundRect">
              <a:avLst>
                <a:gd name="adj" fmla="val 10000"/>
              </a:avLst>
            </a:prstGeom>
            <a:grpFill/>
          </p:spPr>
          <p:style>
            <a:lnRef idx="0">
              <a:schemeClr val="accent1"/>
            </a:lnRef>
            <a:fillRef idx="3">
              <a:schemeClr val="accent1"/>
            </a:fillRef>
            <a:effectRef idx="3">
              <a:schemeClr val="accent1"/>
            </a:effectRef>
            <a:fontRef idx="minor">
              <a:schemeClr val="lt1"/>
            </a:fontRef>
          </p:style>
        </p:sp>
        <p:sp>
          <p:nvSpPr>
            <p:cNvPr id="78" name="77 Rectángulo"/>
            <p:cNvSpPr/>
            <p:nvPr/>
          </p:nvSpPr>
          <p:spPr>
            <a:xfrm>
              <a:off x="1398636" y="3481787"/>
              <a:ext cx="7541763" cy="1387370"/>
            </a:xfrm>
            <a:prstGeom prst="rect">
              <a:avLst/>
            </a:prstGeom>
            <a:grpFill/>
          </p:spPr>
          <p:style>
            <a:lnRef idx="0">
              <a:scrgbClr r="0" g="0" b="0"/>
            </a:lnRef>
            <a:fillRef idx="0">
              <a:scrgbClr r="0" g="0" b="0"/>
            </a:fillRef>
            <a:effectRef idx="0">
              <a:scrgbClr r="0" g="0" b="0"/>
            </a:effectRef>
            <a:fontRef idx="minor">
              <a:schemeClr val="lt1"/>
            </a:fontRef>
          </p:style>
          <p:txBody>
            <a:bodyPr tIns="91440" bIns="91440" spcCol="1270" anchor="ctr"/>
            <a:lstStyle/>
            <a:p>
              <a:pPr algn="ctr" defTabSz="1066800">
                <a:lnSpc>
                  <a:spcPct val="90000"/>
                </a:lnSpc>
                <a:spcAft>
                  <a:spcPct val="35000"/>
                </a:spcAft>
                <a:defRPr/>
              </a:pPr>
              <a:r>
                <a:rPr lang="es-MX" sz="1600" b="1" dirty="0"/>
                <a:t>Calidad</a:t>
              </a:r>
            </a:p>
          </p:txBody>
        </p:sp>
      </p:grpSp>
      <p:grpSp>
        <p:nvGrpSpPr>
          <p:cNvPr id="79" name="78 Grupo"/>
          <p:cNvGrpSpPr/>
          <p:nvPr/>
        </p:nvGrpSpPr>
        <p:grpSpPr>
          <a:xfrm>
            <a:off x="6713182" y="2708920"/>
            <a:ext cx="1695367" cy="494067"/>
            <a:chOff x="620113" y="34101"/>
            <a:chExt cx="2648915" cy="988134"/>
          </a:xfrm>
          <a:solidFill>
            <a:srgbClr val="7030A0"/>
          </a:solidFill>
          <a:effectLst>
            <a:outerShdw blurRad="50800" dist="50800" dir="5400000" algn="ctr" rotWithShape="0">
              <a:schemeClr val="bg1">
                <a:lumMod val="85000"/>
              </a:schemeClr>
            </a:outerShdw>
          </a:effectLst>
        </p:grpSpPr>
        <p:sp>
          <p:nvSpPr>
            <p:cNvPr id="80" name="79 Rectángulo redondeado"/>
            <p:cNvSpPr/>
            <p:nvPr/>
          </p:nvSpPr>
          <p:spPr>
            <a:xfrm>
              <a:off x="620113" y="34101"/>
              <a:ext cx="2648915" cy="988134"/>
            </a:xfrm>
            <a:prstGeom prst="roundRect">
              <a:avLst>
                <a:gd name="adj" fmla="val 16670"/>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81" name="80 Rectángulo"/>
            <p:cNvSpPr/>
            <p:nvPr/>
          </p:nvSpPr>
          <p:spPr>
            <a:xfrm>
              <a:off x="668358" y="82346"/>
              <a:ext cx="2552425" cy="891644"/>
            </a:xfrm>
            <a:prstGeom prst="rect">
              <a:avLst/>
            </a:prstGeom>
            <a:grpFill/>
          </p:spPr>
          <p:style>
            <a:lnRef idx="0">
              <a:scrgbClr r="0" g="0" b="0"/>
            </a:lnRef>
            <a:fillRef idx="0">
              <a:scrgbClr r="0" g="0" b="0"/>
            </a:fillRef>
            <a:effectRef idx="0">
              <a:scrgbClr r="0" g="0" b="0"/>
            </a:effectRef>
            <a:fontRef idx="minor">
              <a:schemeClr val="lt1"/>
            </a:fontRef>
          </p:style>
          <p:txBody>
            <a:bodyPr lIns="76200" tIns="76200" rIns="76200" bIns="76200" spcCol="1270" anchor="ctr"/>
            <a:lstStyle/>
            <a:p>
              <a:pPr algn="ctr" defTabSz="889000">
                <a:lnSpc>
                  <a:spcPct val="90000"/>
                </a:lnSpc>
                <a:spcAft>
                  <a:spcPct val="35000"/>
                </a:spcAft>
                <a:defRPr/>
              </a:pPr>
              <a:r>
                <a:rPr lang="es-MX" sz="1400" b="1" dirty="0"/>
                <a:t>Participación Ciudadana</a:t>
              </a:r>
            </a:p>
          </p:txBody>
        </p:sp>
      </p:grpSp>
      <p:grpSp>
        <p:nvGrpSpPr>
          <p:cNvPr id="82" name="81 Grupo"/>
          <p:cNvGrpSpPr/>
          <p:nvPr/>
        </p:nvGrpSpPr>
        <p:grpSpPr>
          <a:xfrm>
            <a:off x="6752365" y="3995075"/>
            <a:ext cx="1695367" cy="494067"/>
            <a:chOff x="620113" y="34101"/>
            <a:chExt cx="2648915" cy="988134"/>
          </a:xfrm>
          <a:solidFill>
            <a:srgbClr val="7030A0"/>
          </a:solidFill>
          <a:effectLst>
            <a:outerShdw blurRad="50800" dist="50800" dir="5400000" algn="ctr" rotWithShape="0">
              <a:schemeClr val="bg1">
                <a:lumMod val="85000"/>
              </a:schemeClr>
            </a:outerShdw>
          </a:effectLst>
        </p:grpSpPr>
        <p:sp>
          <p:nvSpPr>
            <p:cNvPr id="83" name="82 Rectángulo redondeado"/>
            <p:cNvSpPr/>
            <p:nvPr/>
          </p:nvSpPr>
          <p:spPr>
            <a:xfrm>
              <a:off x="620113" y="34101"/>
              <a:ext cx="2648915" cy="988134"/>
            </a:xfrm>
            <a:prstGeom prst="roundRect">
              <a:avLst>
                <a:gd name="adj" fmla="val 16670"/>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84" name="83 Rectángulo"/>
            <p:cNvSpPr/>
            <p:nvPr/>
          </p:nvSpPr>
          <p:spPr>
            <a:xfrm>
              <a:off x="668358" y="82346"/>
              <a:ext cx="2552425" cy="891644"/>
            </a:xfrm>
            <a:prstGeom prst="rect">
              <a:avLst/>
            </a:prstGeom>
            <a:grpFill/>
          </p:spPr>
          <p:style>
            <a:lnRef idx="0">
              <a:scrgbClr r="0" g="0" b="0"/>
            </a:lnRef>
            <a:fillRef idx="0">
              <a:scrgbClr r="0" g="0" b="0"/>
            </a:fillRef>
            <a:effectRef idx="0">
              <a:scrgbClr r="0" g="0" b="0"/>
            </a:effectRef>
            <a:fontRef idx="minor">
              <a:schemeClr val="lt1"/>
            </a:fontRef>
          </p:style>
          <p:txBody>
            <a:bodyPr lIns="76200" tIns="76200" rIns="76200" bIns="76200" spcCol="1270" anchor="ctr"/>
            <a:lstStyle/>
            <a:p>
              <a:pPr algn="ctr" defTabSz="889000">
                <a:lnSpc>
                  <a:spcPct val="90000"/>
                </a:lnSpc>
                <a:spcAft>
                  <a:spcPct val="35000"/>
                </a:spcAft>
                <a:defRPr/>
              </a:pPr>
              <a:r>
                <a:rPr lang="es-MX" sz="1400" b="1" dirty="0"/>
                <a:t>Colaboración</a:t>
              </a:r>
            </a:p>
          </p:txBody>
        </p:sp>
      </p:grpSp>
      <p:grpSp>
        <p:nvGrpSpPr>
          <p:cNvPr id="85" name="84 Grupo"/>
          <p:cNvGrpSpPr/>
          <p:nvPr/>
        </p:nvGrpSpPr>
        <p:grpSpPr>
          <a:xfrm>
            <a:off x="6739665" y="3347003"/>
            <a:ext cx="1695367" cy="494067"/>
            <a:chOff x="620113" y="34101"/>
            <a:chExt cx="2648915" cy="988134"/>
          </a:xfrm>
          <a:solidFill>
            <a:srgbClr val="7030A0"/>
          </a:solidFill>
          <a:effectLst>
            <a:outerShdw blurRad="50800" dist="50800" dir="5400000" algn="ctr" rotWithShape="0">
              <a:schemeClr val="bg1">
                <a:lumMod val="85000"/>
              </a:schemeClr>
            </a:outerShdw>
          </a:effectLst>
        </p:grpSpPr>
        <p:sp>
          <p:nvSpPr>
            <p:cNvPr id="86" name="85 Rectángulo redondeado"/>
            <p:cNvSpPr/>
            <p:nvPr/>
          </p:nvSpPr>
          <p:spPr>
            <a:xfrm>
              <a:off x="620113" y="34101"/>
              <a:ext cx="2648915" cy="988134"/>
            </a:xfrm>
            <a:prstGeom prst="roundRect">
              <a:avLst>
                <a:gd name="adj" fmla="val 16670"/>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87" name="86 Rectángulo"/>
            <p:cNvSpPr/>
            <p:nvPr/>
          </p:nvSpPr>
          <p:spPr>
            <a:xfrm>
              <a:off x="668358" y="82346"/>
              <a:ext cx="2552425" cy="891644"/>
            </a:xfrm>
            <a:prstGeom prst="rect">
              <a:avLst/>
            </a:prstGeom>
            <a:grpFill/>
          </p:spPr>
          <p:style>
            <a:lnRef idx="0">
              <a:scrgbClr r="0" g="0" b="0"/>
            </a:lnRef>
            <a:fillRef idx="0">
              <a:scrgbClr r="0" g="0" b="0"/>
            </a:fillRef>
            <a:effectRef idx="0">
              <a:scrgbClr r="0" g="0" b="0"/>
            </a:effectRef>
            <a:fontRef idx="minor">
              <a:schemeClr val="lt1"/>
            </a:fontRef>
          </p:style>
          <p:txBody>
            <a:bodyPr lIns="76200" tIns="76200" rIns="76200" bIns="76200" spcCol="1270" anchor="ctr"/>
            <a:lstStyle/>
            <a:p>
              <a:pPr algn="ctr" defTabSz="889000">
                <a:lnSpc>
                  <a:spcPct val="90000"/>
                </a:lnSpc>
                <a:spcAft>
                  <a:spcPct val="35000"/>
                </a:spcAft>
                <a:defRPr/>
              </a:pPr>
              <a:r>
                <a:rPr lang="es-MX" sz="1400" b="1" dirty="0"/>
                <a:t>Rendición de Cuentas</a:t>
              </a:r>
            </a:p>
          </p:txBody>
        </p:sp>
      </p:grpSp>
      <p:grpSp>
        <p:nvGrpSpPr>
          <p:cNvPr id="88" name="87 Grupo"/>
          <p:cNvGrpSpPr/>
          <p:nvPr/>
        </p:nvGrpSpPr>
        <p:grpSpPr>
          <a:xfrm>
            <a:off x="6765065" y="4643147"/>
            <a:ext cx="1695367" cy="494067"/>
            <a:chOff x="620113" y="34101"/>
            <a:chExt cx="2648915" cy="988134"/>
          </a:xfrm>
          <a:solidFill>
            <a:srgbClr val="7030A0"/>
          </a:solidFill>
          <a:effectLst>
            <a:outerShdw blurRad="50800" dist="50800" dir="5400000" algn="ctr" rotWithShape="0">
              <a:schemeClr val="bg1">
                <a:lumMod val="85000"/>
              </a:schemeClr>
            </a:outerShdw>
          </a:effectLst>
        </p:grpSpPr>
        <p:sp>
          <p:nvSpPr>
            <p:cNvPr id="89" name="88 Rectángulo redondeado"/>
            <p:cNvSpPr/>
            <p:nvPr/>
          </p:nvSpPr>
          <p:spPr>
            <a:xfrm>
              <a:off x="620113" y="34101"/>
              <a:ext cx="2648915" cy="988134"/>
            </a:xfrm>
            <a:prstGeom prst="roundRect">
              <a:avLst>
                <a:gd name="adj" fmla="val 16670"/>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90" name="89 Rectángulo"/>
            <p:cNvSpPr/>
            <p:nvPr/>
          </p:nvSpPr>
          <p:spPr>
            <a:xfrm>
              <a:off x="668358" y="82346"/>
              <a:ext cx="2552425" cy="891644"/>
            </a:xfrm>
            <a:prstGeom prst="rect">
              <a:avLst/>
            </a:prstGeom>
            <a:grpFill/>
          </p:spPr>
          <p:style>
            <a:lnRef idx="0">
              <a:scrgbClr r="0" g="0" b="0"/>
            </a:lnRef>
            <a:fillRef idx="0">
              <a:scrgbClr r="0" g="0" b="0"/>
            </a:fillRef>
            <a:effectRef idx="0">
              <a:scrgbClr r="0" g="0" b="0"/>
            </a:effectRef>
            <a:fontRef idx="minor">
              <a:schemeClr val="lt1"/>
            </a:fontRef>
          </p:style>
          <p:txBody>
            <a:bodyPr lIns="76200" tIns="76200" rIns="76200" bIns="76200" spcCol="1270" anchor="ctr"/>
            <a:lstStyle/>
            <a:p>
              <a:pPr algn="ctr" defTabSz="889000">
                <a:lnSpc>
                  <a:spcPct val="90000"/>
                </a:lnSpc>
                <a:spcAft>
                  <a:spcPct val="35000"/>
                </a:spcAft>
                <a:defRPr/>
              </a:pPr>
              <a:r>
                <a:rPr lang="es-MX" sz="1400" b="1" dirty="0"/>
                <a:t>Efectividad del Gobierno</a:t>
              </a:r>
            </a:p>
          </p:txBody>
        </p:sp>
      </p:grpSp>
      <p:sp>
        <p:nvSpPr>
          <p:cNvPr id="91" name="AutoShape 85"/>
          <p:cNvSpPr>
            <a:spLocks noChangeArrowheads="1"/>
          </p:cNvSpPr>
          <p:nvPr/>
        </p:nvSpPr>
        <p:spPr bwMode="auto">
          <a:xfrm rot="5400000">
            <a:off x="3967084" y="5330688"/>
            <a:ext cx="354841" cy="212055"/>
          </a:xfrm>
          <a:prstGeom prst="rightArrow">
            <a:avLst>
              <a:gd name="adj1" fmla="val 50000"/>
              <a:gd name="adj2" fmla="val 55492"/>
            </a:avLst>
          </a:prstGeom>
          <a:solidFill>
            <a:schemeClr val="bg2"/>
          </a:solidFill>
          <a:ln/>
          <a:extLst/>
        </p:spPr>
        <p:style>
          <a:lnRef idx="0">
            <a:schemeClr val="accent6"/>
          </a:lnRef>
          <a:fillRef idx="3">
            <a:schemeClr val="accent6"/>
          </a:fillRef>
          <a:effectRef idx="3">
            <a:schemeClr val="accent6"/>
          </a:effectRef>
          <a:fontRef idx="minor">
            <a:schemeClr val="lt1"/>
          </a:fontRef>
        </p:style>
        <p:txBody>
          <a:bodyPr rot="10800000" vert="eaVert" wrap="none" anchor="ctr"/>
          <a:lstStyle/>
          <a:p>
            <a:pPr defTabSz="457200">
              <a:defRPr/>
            </a:pPr>
            <a:endParaRPr lang="es-MX" sz="1600">
              <a:solidFill>
                <a:schemeClr val="bg1"/>
              </a:solidFill>
            </a:endParaRPr>
          </a:p>
        </p:txBody>
      </p:sp>
      <p:sp>
        <p:nvSpPr>
          <p:cNvPr id="36886" name="91 Rectángulo redondeado"/>
          <p:cNvSpPr>
            <a:spLocks noChangeArrowheads="1"/>
          </p:cNvSpPr>
          <p:nvPr/>
        </p:nvSpPr>
        <p:spPr bwMode="auto">
          <a:xfrm>
            <a:off x="8305800" y="327025"/>
            <a:ext cx="681038" cy="1322388"/>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p>
            <a:endParaRPr lang="es-MX"/>
          </a:p>
        </p:txBody>
      </p:sp>
      <p:sp>
        <p:nvSpPr>
          <p:cNvPr id="46" name="Rectangle 6"/>
          <p:cNvSpPr>
            <a:spLocks noChangeArrowheads="1"/>
          </p:cNvSpPr>
          <p:nvPr/>
        </p:nvSpPr>
        <p:spPr bwMode="auto">
          <a:xfrm>
            <a:off x="755650" y="44624"/>
            <a:ext cx="734474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0"/>
              </a:spcBef>
              <a:defRPr/>
            </a:pPr>
            <a:r>
              <a:rPr lang="es-ES" sz="3000" b="1" dirty="0" smtClean="0">
                <a:latin typeface="+mj-lt"/>
                <a:ea typeface="+mj-ea"/>
                <a:cs typeface="+mj-cs"/>
              </a:rPr>
              <a:t>Manual de Transparencia y de Archivos</a:t>
            </a:r>
            <a:endParaRPr lang="es-ES" sz="3000" b="1" dirty="0">
              <a:latin typeface="+mj-lt"/>
              <a:ea typeface="+mj-ea"/>
              <a:cs typeface="+mj-cs"/>
            </a:endParaRPr>
          </a:p>
        </p:txBody>
      </p:sp>
    </p:spTree>
    <p:extLst>
      <p:ext uri="{BB962C8B-B14F-4D97-AF65-F5344CB8AC3E}">
        <p14:creationId xmlns:p14="http://schemas.microsoft.com/office/powerpoint/2010/main" val="113446334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5812</TotalTime>
  <Words>1519</Words>
  <Application>Microsoft Office PowerPoint</Application>
  <PresentationFormat>Presentación en pantalla (4:3)</PresentationFormat>
  <Paragraphs>191</Paragraphs>
  <Slides>25</Slides>
  <Notes>22</Notes>
  <HiddenSlides>0</HiddenSlides>
  <MMClips>0</MMClips>
  <ScaleCrop>false</ScaleCrop>
  <HeadingPairs>
    <vt:vector size="4" baseType="variant">
      <vt:variant>
        <vt:lpstr>Tema</vt:lpstr>
      </vt:variant>
      <vt:variant>
        <vt:i4>1</vt:i4>
      </vt:variant>
      <vt:variant>
        <vt:lpstr>Títulos de diapositiva</vt:lpstr>
      </vt:variant>
      <vt:variant>
        <vt:i4>25</vt:i4>
      </vt:variant>
    </vt:vector>
  </HeadingPairs>
  <TitlesOfParts>
    <vt:vector size="26" baseType="lpstr">
      <vt:lpstr>Tema de Office</vt:lpstr>
      <vt:lpstr>Presentación de PowerPoint</vt:lpstr>
      <vt:lpstr>Presentación de PowerPoint</vt:lpstr>
      <vt:lpstr>Transparencia ¿para qué?</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Transparency… For What?</dc:title>
  <dc:creator>Alvarez Cordoba, Francisco Raul</dc:creator>
  <cp:lastModifiedBy>cbrunel</cp:lastModifiedBy>
  <cp:revision>134</cp:revision>
  <cp:lastPrinted>2013-08-07T00:45:23Z</cp:lastPrinted>
  <dcterms:created xsi:type="dcterms:W3CDTF">2013-03-04T18:07:17Z</dcterms:created>
  <dcterms:modified xsi:type="dcterms:W3CDTF">2015-02-10T22:49:18Z</dcterms:modified>
</cp:coreProperties>
</file>