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6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55DB70-AA0E-46B2-942B-5B44A16F23D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228CF03-F944-4287-86F0-965A2E0A6E75}">
      <dgm:prSet phldrT="[Texto]" custT="1"/>
      <dgm:spPr/>
      <dgm:t>
        <a:bodyPr/>
        <a:lstStyle/>
        <a:p>
          <a:r>
            <a:rPr lang="es-MX" sz="1200" dirty="0" smtClean="0"/>
            <a:t>Proyecto Genera Ingresos externos (2018)</a:t>
          </a:r>
          <a:endParaRPr lang="es-ES" sz="1200" dirty="0"/>
        </a:p>
      </dgm:t>
    </dgm:pt>
    <dgm:pt modelId="{A0AB99D0-4CE9-4390-8CFA-9FD0C9825444}" type="parTrans" cxnId="{0D46D119-6D91-48EF-A85C-8B09733C6AC3}">
      <dgm:prSet/>
      <dgm:spPr/>
      <dgm:t>
        <a:bodyPr/>
        <a:lstStyle/>
        <a:p>
          <a:endParaRPr lang="es-ES" sz="2800"/>
        </a:p>
      </dgm:t>
    </dgm:pt>
    <dgm:pt modelId="{6EFAEF31-CF04-4511-AC9A-C5841454804A}" type="sibTrans" cxnId="{0D46D119-6D91-48EF-A85C-8B09733C6AC3}">
      <dgm:prSet custT="1"/>
      <dgm:spPr/>
      <dgm:t>
        <a:bodyPr/>
        <a:lstStyle/>
        <a:p>
          <a:endParaRPr lang="es-ES" sz="1050"/>
        </a:p>
      </dgm:t>
    </dgm:pt>
    <dgm:pt modelId="{47B70170-AF0C-4C61-9663-D3DB69A8B684}">
      <dgm:prSet phldrT="[Texto]" custT="1"/>
      <dgm:spPr/>
      <dgm:t>
        <a:bodyPr/>
        <a:lstStyle/>
        <a:p>
          <a:r>
            <a:rPr lang="es-MX" sz="1200" dirty="0" smtClean="0"/>
            <a:t>Administración entrega un reporte a CGA</a:t>
          </a:r>
          <a:endParaRPr lang="es-ES" sz="1200" dirty="0"/>
        </a:p>
      </dgm:t>
    </dgm:pt>
    <dgm:pt modelId="{DF79A665-BE4E-4F47-98F8-C84CA1C03F22}" type="parTrans" cxnId="{3AB2D41C-8B92-4278-A5C8-DF3955DFE801}">
      <dgm:prSet/>
      <dgm:spPr/>
      <dgm:t>
        <a:bodyPr/>
        <a:lstStyle/>
        <a:p>
          <a:endParaRPr lang="es-ES" sz="2800"/>
        </a:p>
      </dgm:t>
    </dgm:pt>
    <dgm:pt modelId="{1380A304-7E70-4705-937A-43459E654E57}" type="sibTrans" cxnId="{3AB2D41C-8B92-4278-A5C8-DF3955DFE801}">
      <dgm:prSet custT="1"/>
      <dgm:spPr/>
      <dgm:t>
        <a:bodyPr/>
        <a:lstStyle/>
        <a:p>
          <a:endParaRPr lang="es-ES" sz="1050"/>
        </a:p>
      </dgm:t>
    </dgm:pt>
    <dgm:pt modelId="{955EBC73-3F5B-4AF0-94D3-624CB87D788E}">
      <dgm:prSet phldrT="[Texto]" custT="1"/>
      <dgm:spPr/>
      <dgm:t>
        <a:bodyPr/>
        <a:lstStyle/>
        <a:p>
          <a:r>
            <a:rPr lang="es-MX" sz="1200" dirty="0" smtClean="0"/>
            <a:t>CPA revisa cumplimiento criterios (Punto 13)</a:t>
          </a:r>
          <a:endParaRPr lang="es-ES" sz="1200" dirty="0"/>
        </a:p>
      </dgm:t>
    </dgm:pt>
    <dgm:pt modelId="{BB5EC093-0F39-41C3-A04D-3F070468941F}" type="parTrans" cxnId="{49DB9BA9-D8D7-4ABD-BF2F-8BE93F138991}">
      <dgm:prSet/>
      <dgm:spPr/>
      <dgm:t>
        <a:bodyPr/>
        <a:lstStyle/>
        <a:p>
          <a:endParaRPr lang="es-ES" sz="2800"/>
        </a:p>
      </dgm:t>
    </dgm:pt>
    <dgm:pt modelId="{6C26DE2B-25EF-44BD-B5F3-25A6ABD22E04}" type="sibTrans" cxnId="{49DB9BA9-D8D7-4ABD-BF2F-8BE93F138991}">
      <dgm:prSet custT="1"/>
      <dgm:spPr/>
      <dgm:t>
        <a:bodyPr/>
        <a:lstStyle/>
        <a:p>
          <a:endParaRPr lang="es-ES" sz="1050"/>
        </a:p>
      </dgm:t>
    </dgm:pt>
    <dgm:pt modelId="{02FB6C09-453A-4A6C-BF94-9065EDD4D200}">
      <dgm:prSet phldrT="[Texto]" custT="1"/>
      <dgm:spPr/>
      <dgm:t>
        <a:bodyPr/>
        <a:lstStyle/>
        <a:p>
          <a:r>
            <a:rPr lang="es-MX" sz="1200" dirty="0" smtClean="0"/>
            <a:t>CPA pide porcentajes de participación</a:t>
          </a:r>
          <a:endParaRPr lang="es-ES" sz="1200" dirty="0"/>
        </a:p>
      </dgm:t>
    </dgm:pt>
    <dgm:pt modelId="{E59CA97A-67CE-4E33-8A65-8AFA6C2E319E}" type="parTrans" cxnId="{B57968B4-69BB-4EE2-8787-D4789BBC1800}">
      <dgm:prSet/>
      <dgm:spPr/>
      <dgm:t>
        <a:bodyPr/>
        <a:lstStyle/>
        <a:p>
          <a:endParaRPr lang="es-ES" sz="2800"/>
        </a:p>
      </dgm:t>
    </dgm:pt>
    <dgm:pt modelId="{8A330B62-D5D7-4F1E-A269-17B360619642}" type="sibTrans" cxnId="{B57968B4-69BB-4EE2-8787-D4789BBC1800}">
      <dgm:prSet custT="1"/>
      <dgm:spPr/>
      <dgm:t>
        <a:bodyPr/>
        <a:lstStyle/>
        <a:p>
          <a:endParaRPr lang="es-ES" sz="1050"/>
        </a:p>
      </dgm:t>
    </dgm:pt>
    <dgm:pt modelId="{8B298774-5C94-4EA7-898E-15C2E310BE19}">
      <dgm:prSet phldrT="[Texto]" custT="1"/>
      <dgm:spPr/>
      <dgm:t>
        <a:bodyPr/>
        <a:lstStyle/>
        <a:p>
          <a:r>
            <a:rPr lang="es-MX" sz="1200" dirty="0" smtClean="0"/>
            <a:t>CPA asigna puntos de acuerdo con los criterios (Punto 14 3)</a:t>
          </a:r>
          <a:endParaRPr lang="es-ES" sz="1200" dirty="0"/>
        </a:p>
      </dgm:t>
    </dgm:pt>
    <dgm:pt modelId="{B2B26589-0B21-4231-A365-1354D1ECD967}" type="parTrans" cxnId="{906DBF9A-39CC-47B6-B66A-223968B60141}">
      <dgm:prSet/>
      <dgm:spPr/>
      <dgm:t>
        <a:bodyPr/>
        <a:lstStyle/>
        <a:p>
          <a:endParaRPr lang="es-ES" sz="2800"/>
        </a:p>
      </dgm:t>
    </dgm:pt>
    <dgm:pt modelId="{4F5EA1B8-603D-4CC5-85FE-DE6B8A55B32D}" type="sibTrans" cxnId="{906DBF9A-39CC-47B6-B66A-223968B60141}">
      <dgm:prSet/>
      <dgm:spPr/>
      <dgm:t>
        <a:bodyPr/>
        <a:lstStyle/>
        <a:p>
          <a:endParaRPr lang="es-ES" sz="2800"/>
        </a:p>
      </dgm:t>
    </dgm:pt>
    <dgm:pt modelId="{EDEF750C-6CB4-4F60-ACD1-F4AC2FFCC6D2}">
      <dgm:prSet phldrT="[Texto]" custT="1"/>
      <dgm:spPr/>
      <dgm:t>
        <a:bodyPr/>
        <a:lstStyle/>
        <a:p>
          <a:r>
            <a:rPr lang="es-MX" sz="1200" dirty="0" smtClean="0"/>
            <a:t>Controversias se analizan con Coordinadores de Departamento P. 13</a:t>
          </a:r>
          <a:endParaRPr lang="es-ES" sz="1200" dirty="0"/>
        </a:p>
      </dgm:t>
    </dgm:pt>
    <dgm:pt modelId="{F23847DC-008B-49C0-953E-3D4B2E662303}" type="parTrans" cxnId="{9354E9CB-01B8-4820-B1BF-E918F85BB652}">
      <dgm:prSet/>
      <dgm:spPr/>
    </dgm:pt>
    <dgm:pt modelId="{7267DA55-9D51-4437-8BA4-7D24841360D7}" type="sibTrans" cxnId="{9354E9CB-01B8-4820-B1BF-E918F85BB652}">
      <dgm:prSet/>
      <dgm:spPr/>
    </dgm:pt>
    <dgm:pt modelId="{AE98FED2-B31B-4CC8-9E89-DE0CF42215AF}" type="pres">
      <dgm:prSet presAssocID="{6455DB70-AA0E-46B2-942B-5B44A16F23D9}" presName="Name0" presStyleCnt="0">
        <dgm:presLayoutVars>
          <dgm:dir/>
          <dgm:resizeHandles val="exact"/>
        </dgm:presLayoutVars>
      </dgm:prSet>
      <dgm:spPr/>
    </dgm:pt>
    <dgm:pt modelId="{0AB2B309-9CB1-4F78-89A3-635BCB1A44A5}" type="pres">
      <dgm:prSet presAssocID="{E228CF03-F944-4287-86F0-965A2E0A6E7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C90960-F97A-423C-A136-3F5D82C039C0}" type="pres">
      <dgm:prSet presAssocID="{6EFAEF31-CF04-4511-AC9A-C5841454804A}" presName="sibTrans" presStyleLbl="sibTrans2D1" presStyleIdx="0" presStyleCnt="5"/>
      <dgm:spPr/>
      <dgm:t>
        <a:bodyPr/>
        <a:lstStyle/>
        <a:p>
          <a:endParaRPr lang="es-ES"/>
        </a:p>
      </dgm:t>
    </dgm:pt>
    <dgm:pt modelId="{CC158F15-DAE6-4A2C-B360-694FFF1AEBA8}" type="pres">
      <dgm:prSet presAssocID="{6EFAEF31-CF04-4511-AC9A-C5841454804A}" presName="connectorText" presStyleLbl="sibTrans2D1" presStyleIdx="0" presStyleCnt="5"/>
      <dgm:spPr/>
      <dgm:t>
        <a:bodyPr/>
        <a:lstStyle/>
        <a:p>
          <a:endParaRPr lang="es-ES"/>
        </a:p>
      </dgm:t>
    </dgm:pt>
    <dgm:pt modelId="{B908E9F5-7E36-474C-9620-10DE60A59626}" type="pres">
      <dgm:prSet presAssocID="{47B70170-AF0C-4C61-9663-D3DB69A8B68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F883A8-F117-47E5-980D-7CE327F09211}" type="pres">
      <dgm:prSet presAssocID="{1380A304-7E70-4705-937A-43459E654E57}" presName="sibTrans" presStyleLbl="sibTrans2D1" presStyleIdx="1" presStyleCnt="5"/>
      <dgm:spPr/>
      <dgm:t>
        <a:bodyPr/>
        <a:lstStyle/>
        <a:p>
          <a:endParaRPr lang="es-ES"/>
        </a:p>
      </dgm:t>
    </dgm:pt>
    <dgm:pt modelId="{85DF84B6-646B-40D7-B738-029F632801BF}" type="pres">
      <dgm:prSet presAssocID="{1380A304-7E70-4705-937A-43459E654E57}" presName="connectorText" presStyleLbl="sibTrans2D1" presStyleIdx="1" presStyleCnt="5"/>
      <dgm:spPr/>
      <dgm:t>
        <a:bodyPr/>
        <a:lstStyle/>
        <a:p>
          <a:endParaRPr lang="es-ES"/>
        </a:p>
      </dgm:t>
    </dgm:pt>
    <dgm:pt modelId="{64ECC208-B67C-4068-A209-C9F51E431725}" type="pres">
      <dgm:prSet presAssocID="{955EBC73-3F5B-4AF0-94D3-624CB87D788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2D726B-6AD3-45BF-94C0-D5108E177492}" type="pres">
      <dgm:prSet presAssocID="{6C26DE2B-25EF-44BD-B5F3-25A6ABD22E04}" presName="sibTrans" presStyleLbl="sibTrans2D1" presStyleIdx="2" presStyleCnt="5"/>
      <dgm:spPr/>
      <dgm:t>
        <a:bodyPr/>
        <a:lstStyle/>
        <a:p>
          <a:endParaRPr lang="es-ES"/>
        </a:p>
      </dgm:t>
    </dgm:pt>
    <dgm:pt modelId="{9730276D-DD76-4568-88F5-8FBB687A321A}" type="pres">
      <dgm:prSet presAssocID="{6C26DE2B-25EF-44BD-B5F3-25A6ABD22E04}" presName="connectorText" presStyleLbl="sibTrans2D1" presStyleIdx="2" presStyleCnt="5"/>
      <dgm:spPr/>
      <dgm:t>
        <a:bodyPr/>
        <a:lstStyle/>
        <a:p>
          <a:endParaRPr lang="es-ES"/>
        </a:p>
      </dgm:t>
    </dgm:pt>
    <dgm:pt modelId="{313275D2-8706-4DBF-BA61-06A1D4996BBE}" type="pres">
      <dgm:prSet presAssocID="{02FB6C09-453A-4A6C-BF94-9065EDD4D20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4355A8-E1DC-48F2-AC99-FC77CC200F32}" type="pres">
      <dgm:prSet presAssocID="{8A330B62-D5D7-4F1E-A269-17B360619642}" presName="sibTrans" presStyleLbl="sibTrans2D1" presStyleIdx="3" presStyleCnt="5"/>
      <dgm:spPr/>
      <dgm:t>
        <a:bodyPr/>
        <a:lstStyle/>
        <a:p>
          <a:endParaRPr lang="es-ES"/>
        </a:p>
      </dgm:t>
    </dgm:pt>
    <dgm:pt modelId="{EA7C04F7-8099-4E30-B90C-BAAC24D2D4D7}" type="pres">
      <dgm:prSet presAssocID="{8A330B62-D5D7-4F1E-A269-17B360619642}" presName="connectorText" presStyleLbl="sibTrans2D1" presStyleIdx="3" presStyleCnt="5"/>
      <dgm:spPr/>
      <dgm:t>
        <a:bodyPr/>
        <a:lstStyle/>
        <a:p>
          <a:endParaRPr lang="es-ES"/>
        </a:p>
      </dgm:t>
    </dgm:pt>
    <dgm:pt modelId="{2C4336B0-F756-44CF-A179-577A8F38D26E}" type="pres">
      <dgm:prSet presAssocID="{8B298774-5C94-4EA7-898E-15C2E310BE1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5E9D0C2-E6FE-403A-BDC9-8CB085DA7662}" type="pres">
      <dgm:prSet presAssocID="{4F5EA1B8-603D-4CC5-85FE-DE6B8A55B32D}" presName="sibTrans" presStyleLbl="sibTrans2D1" presStyleIdx="4" presStyleCnt="5"/>
      <dgm:spPr/>
      <dgm:t>
        <a:bodyPr/>
        <a:lstStyle/>
        <a:p>
          <a:endParaRPr lang="es-ES"/>
        </a:p>
      </dgm:t>
    </dgm:pt>
    <dgm:pt modelId="{18A23337-E37B-4683-8B1F-F6F2D486D5F0}" type="pres">
      <dgm:prSet presAssocID="{4F5EA1B8-603D-4CC5-85FE-DE6B8A55B32D}" presName="connectorText" presStyleLbl="sibTrans2D1" presStyleIdx="4" presStyleCnt="5"/>
      <dgm:spPr/>
      <dgm:t>
        <a:bodyPr/>
        <a:lstStyle/>
        <a:p>
          <a:endParaRPr lang="es-ES"/>
        </a:p>
      </dgm:t>
    </dgm:pt>
    <dgm:pt modelId="{263CAF84-82E5-4F08-A9DF-B1495E0B49B6}" type="pres">
      <dgm:prSet presAssocID="{EDEF750C-6CB4-4F60-ACD1-F4AC2FFCC6D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06DBF9A-39CC-47B6-B66A-223968B60141}" srcId="{6455DB70-AA0E-46B2-942B-5B44A16F23D9}" destId="{8B298774-5C94-4EA7-898E-15C2E310BE19}" srcOrd="4" destOrd="0" parTransId="{B2B26589-0B21-4231-A365-1354D1ECD967}" sibTransId="{4F5EA1B8-603D-4CC5-85FE-DE6B8A55B32D}"/>
    <dgm:cxn modelId="{E920869E-21F2-4F57-92DA-89F70345A50B}" type="presOf" srcId="{EDEF750C-6CB4-4F60-ACD1-F4AC2FFCC6D2}" destId="{263CAF84-82E5-4F08-A9DF-B1495E0B49B6}" srcOrd="0" destOrd="0" presId="urn:microsoft.com/office/officeart/2005/8/layout/process1"/>
    <dgm:cxn modelId="{A233D03C-42E4-4D8E-BD7C-4C24439AA964}" type="presOf" srcId="{1380A304-7E70-4705-937A-43459E654E57}" destId="{85DF84B6-646B-40D7-B738-029F632801BF}" srcOrd="1" destOrd="0" presId="urn:microsoft.com/office/officeart/2005/8/layout/process1"/>
    <dgm:cxn modelId="{9354E9CB-01B8-4820-B1BF-E918F85BB652}" srcId="{6455DB70-AA0E-46B2-942B-5B44A16F23D9}" destId="{EDEF750C-6CB4-4F60-ACD1-F4AC2FFCC6D2}" srcOrd="5" destOrd="0" parTransId="{F23847DC-008B-49C0-953E-3D4B2E662303}" sibTransId="{7267DA55-9D51-4437-8BA4-7D24841360D7}"/>
    <dgm:cxn modelId="{700BB342-5D33-4787-85E6-6304A1ADCB56}" type="presOf" srcId="{02FB6C09-453A-4A6C-BF94-9065EDD4D200}" destId="{313275D2-8706-4DBF-BA61-06A1D4996BBE}" srcOrd="0" destOrd="0" presId="urn:microsoft.com/office/officeart/2005/8/layout/process1"/>
    <dgm:cxn modelId="{5991A9BC-5ECD-4E34-8E7B-B3A98027F9CA}" type="presOf" srcId="{8B298774-5C94-4EA7-898E-15C2E310BE19}" destId="{2C4336B0-F756-44CF-A179-577A8F38D26E}" srcOrd="0" destOrd="0" presId="urn:microsoft.com/office/officeart/2005/8/layout/process1"/>
    <dgm:cxn modelId="{EC631F47-BED6-4E4B-972F-F436FFD2AD81}" type="presOf" srcId="{1380A304-7E70-4705-937A-43459E654E57}" destId="{B2F883A8-F117-47E5-980D-7CE327F09211}" srcOrd="0" destOrd="0" presId="urn:microsoft.com/office/officeart/2005/8/layout/process1"/>
    <dgm:cxn modelId="{49DB9BA9-D8D7-4ABD-BF2F-8BE93F138991}" srcId="{6455DB70-AA0E-46B2-942B-5B44A16F23D9}" destId="{955EBC73-3F5B-4AF0-94D3-624CB87D788E}" srcOrd="2" destOrd="0" parTransId="{BB5EC093-0F39-41C3-A04D-3F070468941F}" sibTransId="{6C26DE2B-25EF-44BD-B5F3-25A6ABD22E04}"/>
    <dgm:cxn modelId="{8F945D49-D1CC-422F-A453-259D6C5BF331}" type="presOf" srcId="{6C26DE2B-25EF-44BD-B5F3-25A6ABD22E04}" destId="{6B2D726B-6AD3-45BF-94C0-D5108E177492}" srcOrd="0" destOrd="0" presId="urn:microsoft.com/office/officeart/2005/8/layout/process1"/>
    <dgm:cxn modelId="{55BF37B2-5269-4894-9CB7-AAAA1E2B2081}" type="presOf" srcId="{6EFAEF31-CF04-4511-AC9A-C5841454804A}" destId="{CC158F15-DAE6-4A2C-B360-694FFF1AEBA8}" srcOrd="1" destOrd="0" presId="urn:microsoft.com/office/officeart/2005/8/layout/process1"/>
    <dgm:cxn modelId="{6DF88656-5184-41C5-B7BD-69BF9DACA323}" type="presOf" srcId="{E228CF03-F944-4287-86F0-965A2E0A6E75}" destId="{0AB2B309-9CB1-4F78-89A3-635BCB1A44A5}" srcOrd="0" destOrd="0" presId="urn:microsoft.com/office/officeart/2005/8/layout/process1"/>
    <dgm:cxn modelId="{3AB2D41C-8B92-4278-A5C8-DF3955DFE801}" srcId="{6455DB70-AA0E-46B2-942B-5B44A16F23D9}" destId="{47B70170-AF0C-4C61-9663-D3DB69A8B684}" srcOrd="1" destOrd="0" parTransId="{DF79A665-BE4E-4F47-98F8-C84CA1C03F22}" sibTransId="{1380A304-7E70-4705-937A-43459E654E57}"/>
    <dgm:cxn modelId="{49A84F0D-3F47-40B9-93AF-F407005C58DF}" type="presOf" srcId="{6C26DE2B-25EF-44BD-B5F3-25A6ABD22E04}" destId="{9730276D-DD76-4568-88F5-8FBB687A321A}" srcOrd="1" destOrd="0" presId="urn:microsoft.com/office/officeart/2005/8/layout/process1"/>
    <dgm:cxn modelId="{BDD91475-5747-431F-A533-84AF7E2EBCAF}" type="presOf" srcId="{4F5EA1B8-603D-4CC5-85FE-DE6B8A55B32D}" destId="{55E9D0C2-E6FE-403A-BDC9-8CB085DA7662}" srcOrd="0" destOrd="0" presId="urn:microsoft.com/office/officeart/2005/8/layout/process1"/>
    <dgm:cxn modelId="{3A6CAD71-D6BD-4E3F-8B55-6B77827B14B1}" type="presOf" srcId="{4F5EA1B8-603D-4CC5-85FE-DE6B8A55B32D}" destId="{18A23337-E37B-4683-8B1F-F6F2D486D5F0}" srcOrd="1" destOrd="0" presId="urn:microsoft.com/office/officeart/2005/8/layout/process1"/>
    <dgm:cxn modelId="{FB4F15DE-9051-44E2-A73D-29B4B308AFAD}" type="presOf" srcId="{8A330B62-D5D7-4F1E-A269-17B360619642}" destId="{DD4355A8-E1DC-48F2-AC99-FC77CC200F32}" srcOrd="0" destOrd="0" presId="urn:microsoft.com/office/officeart/2005/8/layout/process1"/>
    <dgm:cxn modelId="{D252C799-FADA-469F-9EE4-7F8F3C099249}" type="presOf" srcId="{8A330B62-D5D7-4F1E-A269-17B360619642}" destId="{EA7C04F7-8099-4E30-B90C-BAAC24D2D4D7}" srcOrd="1" destOrd="0" presId="urn:microsoft.com/office/officeart/2005/8/layout/process1"/>
    <dgm:cxn modelId="{E35FD35A-5B45-4291-9659-2749DBDCA84C}" type="presOf" srcId="{6EFAEF31-CF04-4511-AC9A-C5841454804A}" destId="{37C90960-F97A-423C-A136-3F5D82C039C0}" srcOrd="0" destOrd="0" presId="urn:microsoft.com/office/officeart/2005/8/layout/process1"/>
    <dgm:cxn modelId="{B57968B4-69BB-4EE2-8787-D4789BBC1800}" srcId="{6455DB70-AA0E-46B2-942B-5B44A16F23D9}" destId="{02FB6C09-453A-4A6C-BF94-9065EDD4D200}" srcOrd="3" destOrd="0" parTransId="{E59CA97A-67CE-4E33-8A65-8AFA6C2E319E}" sibTransId="{8A330B62-D5D7-4F1E-A269-17B360619642}"/>
    <dgm:cxn modelId="{0D46D119-6D91-48EF-A85C-8B09733C6AC3}" srcId="{6455DB70-AA0E-46B2-942B-5B44A16F23D9}" destId="{E228CF03-F944-4287-86F0-965A2E0A6E75}" srcOrd="0" destOrd="0" parTransId="{A0AB99D0-4CE9-4390-8CFA-9FD0C9825444}" sibTransId="{6EFAEF31-CF04-4511-AC9A-C5841454804A}"/>
    <dgm:cxn modelId="{8CE40501-285A-423E-82F1-FA5CB64E527C}" type="presOf" srcId="{47B70170-AF0C-4C61-9663-D3DB69A8B684}" destId="{B908E9F5-7E36-474C-9620-10DE60A59626}" srcOrd="0" destOrd="0" presId="urn:microsoft.com/office/officeart/2005/8/layout/process1"/>
    <dgm:cxn modelId="{66A4C82A-FDE3-4634-A47B-E71C9274F46F}" type="presOf" srcId="{6455DB70-AA0E-46B2-942B-5B44A16F23D9}" destId="{AE98FED2-B31B-4CC8-9E89-DE0CF42215AF}" srcOrd="0" destOrd="0" presId="urn:microsoft.com/office/officeart/2005/8/layout/process1"/>
    <dgm:cxn modelId="{E6F3F2BE-E697-44F4-8F78-18C47CA96A9A}" type="presOf" srcId="{955EBC73-3F5B-4AF0-94D3-624CB87D788E}" destId="{64ECC208-B67C-4068-A209-C9F51E431725}" srcOrd="0" destOrd="0" presId="urn:microsoft.com/office/officeart/2005/8/layout/process1"/>
    <dgm:cxn modelId="{13D35E71-A85F-49B9-BD4C-D279691427DB}" type="presParOf" srcId="{AE98FED2-B31B-4CC8-9E89-DE0CF42215AF}" destId="{0AB2B309-9CB1-4F78-89A3-635BCB1A44A5}" srcOrd="0" destOrd="0" presId="urn:microsoft.com/office/officeart/2005/8/layout/process1"/>
    <dgm:cxn modelId="{4EF796F8-EA30-4964-80CA-D49BFE152BD2}" type="presParOf" srcId="{AE98FED2-B31B-4CC8-9E89-DE0CF42215AF}" destId="{37C90960-F97A-423C-A136-3F5D82C039C0}" srcOrd="1" destOrd="0" presId="urn:microsoft.com/office/officeart/2005/8/layout/process1"/>
    <dgm:cxn modelId="{0102129C-ED81-4EE1-80E9-170DB6F36945}" type="presParOf" srcId="{37C90960-F97A-423C-A136-3F5D82C039C0}" destId="{CC158F15-DAE6-4A2C-B360-694FFF1AEBA8}" srcOrd="0" destOrd="0" presId="urn:microsoft.com/office/officeart/2005/8/layout/process1"/>
    <dgm:cxn modelId="{DC09637D-C411-43FC-811D-17A99CDD35F4}" type="presParOf" srcId="{AE98FED2-B31B-4CC8-9E89-DE0CF42215AF}" destId="{B908E9F5-7E36-474C-9620-10DE60A59626}" srcOrd="2" destOrd="0" presId="urn:microsoft.com/office/officeart/2005/8/layout/process1"/>
    <dgm:cxn modelId="{B7FB0CC1-86F9-40CA-8114-2CA0D5D46350}" type="presParOf" srcId="{AE98FED2-B31B-4CC8-9E89-DE0CF42215AF}" destId="{B2F883A8-F117-47E5-980D-7CE327F09211}" srcOrd="3" destOrd="0" presId="urn:microsoft.com/office/officeart/2005/8/layout/process1"/>
    <dgm:cxn modelId="{BC750DA8-5853-4D65-A611-1D8539D751E9}" type="presParOf" srcId="{B2F883A8-F117-47E5-980D-7CE327F09211}" destId="{85DF84B6-646B-40D7-B738-029F632801BF}" srcOrd="0" destOrd="0" presId="urn:microsoft.com/office/officeart/2005/8/layout/process1"/>
    <dgm:cxn modelId="{2EEE99A1-D449-4155-A723-F7A2FD34AE4A}" type="presParOf" srcId="{AE98FED2-B31B-4CC8-9E89-DE0CF42215AF}" destId="{64ECC208-B67C-4068-A209-C9F51E431725}" srcOrd="4" destOrd="0" presId="urn:microsoft.com/office/officeart/2005/8/layout/process1"/>
    <dgm:cxn modelId="{21D6A025-7CE6-4524-A893-C27F5CE8DA2C}" type="presParOf" srcId="{AE98FED2-B31B-4CC8-9E89-DE0CF42215AF}" destId="{6B2D726B-6AD3-45BF-94C0-D5108E177492}" srcOrd="5" destOrd="0" presId="urn:microsoft.com/office/officeart/2005/8/layout/process1"/>
    <dgm:cxn modelId="{D7AB42B8-9E71-4DB7-BF12-7772FA0F8B1A}" type="presParOf" srcId="{6B2D726B-6AD3-45BF-94C0-D5108E177492}" destId="{9730276D-DD76-4568-88F5-8FBB687A321A}" srcOrd="0" destOrd="0" presId="urn:microsoft.com/office/officeart/2005/8/layout/process1"/>
    <dgm:cxn modelId="{1F5E87B8-55A8-4A0A-94BA-0D1256EBD2C5}" type="presParOf" srcId="{AE98FED2-B31B-4CC8-9E89-DE0CF42215AF}" destId="{313275D2-8706-4DBF-BA61-06A1D4996BBE}" srcOrd="6" destOrd="0" presId="urn:microsoft.com/office/officeart/2005/8/layout/process1"/>
    <dgm:cxn modelId="{27AD11DD-5FCF-486F-BC2C-D34AF90C0140}" type="presParOf" srcId="{AE98FED2-B31B-4CC8-9E89-DE0CF42215AF}" destId="{DD4355A8-E1DC-48F2-AC99-FC77CC200F32}" srcOrd="7" destOrd="0" presId="urn:microsoft.com/office/officeart/2005/8/layout/process1"/>
    <dgm:cxn modelId="{5D6B11B4-E66C-477C-B6EB-957C32BC7202}" type="presParOf" srcId="{DD4355A8-E1DC-48F2-AC99-FC77CC200F32}" destId="{EA7C04F7-8099-4E30-B90C-BAAC24D2D4D7}" srcOrd="0" destOrd="0" presId="urn:microsoft.com/office/officeart/2005/8/layout/process1"/>
    <dgm:cxn modelId="{241059A7-5197-44CC-81FE-06040A9A18DC}" type="presParOf" srcId="{AE98FED2-B31B-4CC8-9E89-DE0CF42215AF}" destId="{2C4336B0-F756-44CF-A179-577A8F38D26E}" srcOrd="8" destOrd="0" presId="urn:microsoft.com/office/officeart/2005/8/layout/process1"/>
    <dgm:cxn modelId="{70F0E538-E9AC-4196-B576-9266CF0C4062}" type="presParOf" srcId="{AE98FED2-B31B-4CC8-9E89-DE0CF42215AF}" destId="{55E9D0C2-E6FE-403A-BDC9-8CB085DA7662}" srcOrd="9" destOrd="0" presId="urn:microsoft.com/office/officeart/2005/8/layout/process1"/>
    <dgm:cxn modelId="{36D311C2-078F-460D-BE1C-C2208EA35708}" type="presParOf" srcId="{55E9D0C2-E6FE-403A-BDC9-8CB085DA7662}" destId="{18A23337-E37B-4683-8B1F-F6F2D486D5F0}" srcOrd="0" destOrd="0" presId="urn:microsoft.com/office/officeart/2005/8/layout/process1"/>
    <dgm:cxn modelId="{1D2D83E5-349B-4B63-883F-194178EC95C4}" type="presParOf" srcId="{AE98FED2-B31B-4CC8-9E89-DE0CF42215AF}" destId="{263CAF84-82E5-4F08-A9DF-B1495E0B49B6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B2B309-9CB1-4F78-89A3-635BCB1A44A5}">
      <dsp:nvSpPr>
        <dsp:cNvPr id="0" name=""/>
        <dsp:cNvSpPr/>
      </dsp:nvSpPr>
      <dsp:spPr>
        <a:xfrm>
          <a:off x="3937" y="1824450"/>
          <a:ext cx="1007127" cy="13354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Proyecto Genera Ingresos externos (2018)</a:t>
          </a:r>
          <a:endParaRPr lang="es-ES" sz="1200" kern="1200" dirty="0"/>
        </a:p>
      </dsp:txBody>
      <dsp:txXfrm>
        <a:off x="33435" y="1853948"/>
        <a:ext cx="948131" cy="1276431"/>
      </dsp:txXfrm>
    </dsp:sp>
    <dsp:sp modelId="{37C90960-F97A-423C-A136-3F5D82C039C0}">
      <dsp:nvSpPr>
        <dsp:cNvPr id="0" name=""/>
        <dsp:cNvSpPr/>
      </dsp:nvSpPr>
      <dsp:spPr>
        <a:xfrm>
          <a:off x="1111778" y="2367280"/>
          <a:ext cx="213511" cy="2497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50" kern="1200"/>
        </a:p>
      </dsp:txBody>
      <dsp:txXfrm>
        <a:off x="1111778" y="2417233"/>
        <a:ext cx="149458" cy="149861"/>
      </dsp:txXfrm>
    </dsp:sp>
    <dsp:sp modelId="{B908E9F5-7E36-474C-9620-10DE60A59626}">
      <dsp:nvSpPr>
        <dsp:cNvPr id="0" name=""/>
        <dsp:cNvSpPr/>
      </dsp:nvSpPr>
      <dsp:spPr>
        <a:xfrm>
          <a:off x="1413916" y="1824450"/>
          <a:ext cx="1007127" cy="13354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Administración entrega un reporte a CGA</a:t>
          </a:r>
          <a:endParaRPr lang="es-ES" sz="1200" kern="1200" dirty="0"/>
        </a:p>
      </dsp:txBody>
      <dsp:txXfrm>
        <a:off x="1443414" y="1853948"/>
        <a:ext cx="948131" cy="1276431"/>
      </dsp:txXfrm>
    </dsp:sp>
    <dsp:sp modelId="{B2F883A8-F117-47E5-980D-7CE327F09211}">
      <dsp:nvSpPr>
        <dsp:cNvPr id="0" name=""/>
        <dsp:cNvSpPr/>
      </dsp:nvSpPr>
      <dsp:spPr>
        <a:xfrm>
          <a:off x="2521756" y="2367280"/>
          <a:ext cx="213511" cy="2497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50" kern="1200"/>
        </a:p>
      </dsp:txBody>
      <dsp:txXfrm>
        <a:off x="2521756" y="2417233"/>
        <a:ext cx="149458" cy="149861"/>
      </dsp:txXfrm>
    </dsp:sp>
    <dsp:sp modelId="{64ECC208-B67C-4068-A209-C9F51E431725}">
      <dsp:nvSpPr>
        <dsp:cNvPr id="0" name=""/>
        <dsp:cNvSpPr/>
      </dsp:nvSpPr>
      <dsp:spPr>
        <a:xfrm>
          <a:off x="2823894" y="1824450"/>
          <a:ext cx="1007127" cy="13354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CPA revisa cumplimiento criterios (Punto 13)</a:t>
          </a:r>
          <a:endParaRPr lang="es-ES" sz="1200" kern="1200" dirty="0"/>
        </a:p>
      </dsp:txBody>
      <dsp:txXfrm>
        <a:off x="2853392" y="1853948"/>
        <a:ext cx="948131" cy="1276431"/>
      </dsp:txXfrm>
    </dsp:sp>
    <dsp:sp modelId="{6B2D726B-6AD3-45BF-94C0-D5108E177492}">
      <dsp:nvSpPr>
        <dsp:cNvPr id="0" name=""/>
        <dsp:cNvSpPr/>
      </dsp:nvSpPr>
      <dsp:spPr>
        <a:xfrm>
          <a:off x="3931735" y="2367280"/>
          <a:ext cx="213511" cy="2497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50" kern="1200"/>
        </a:p>
      </dsp:txBody>
      <dsp:txXfrm>
        <a:off x="3931735" y="2417233"/>
        <a:ext cx="149458" cy="149861"/>
      </dsp:txXfrm>
    </dsp:sp>
    <dsp:sp modelId="{313275D2-8706-4DBF-BA61-06A1D4996BBE}">
      <dsp:nvSpPr>
        <dsp:cNvPr id="0" name=""/>
        <dsp:cNvSpPr/>
      </dsp:nvSpPr>
      <dsp:spPr>
        <a:xfrm>
          <a:off x="4233873" y="1824450"/>
          <a:ext cx="1007127" cy="13354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CPA pide porcentajes de participación</a:t>
          </a:r>
          <a:endParaRPr lang="es-ES" sz="1200" kern="1200" dirty="0"/>
        </a:p>
      </dsp:txBody>
      <dsp:txXfrm>
        <a:off x="4263371" y="1853948"/>
        <a:ext cx="948131" cy="1276431"/>
      </dsp:txXfrm>
    </dsp:sp>
    <dsp:sp modelId="{DD4355A8-E1DC-48F2-AC99-FC77CC200F32}">
      <dsp:nvSpPr>
        <dsp:cNvPr id="0" name=""/>
        <dsp:cNvSpPr/>
      </dsp:nvSpPr>
      <dsp:spPr>
        <a:xfrm>
          <a:off x="5341713" y="2367280"/>
          <a:ext cx="213511" cy="2497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50" kern="1200"/>
        </a:p>
      </dsp:txBody>
      <dsp:txXfrm>
        <a:off x="5341713" y="2417233"/>
        <a:ext cx="149458" cy="149861"/>
      </dsp:txXfrm>
    </dsp:sp>
    <dsp:sp modelId="{2C4336B0-F756-44CF-A179-577A8F38D26E}">
      <dsp:nvSpPr>
        <dsp:cNvPr id="0" name=""/>
        <dsp:cNvSpPr/>
      </dsp:nvSpPr>
      <dsp:spPr>
        <a:xfrm>
          <a:off x="5643852" y="1824450"/>
          <a:ext cx="1007127" cy="13354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CPA asigna puntos de acuerdo con los criterios (Punto 14 3)</a:t>
          </a:r>
          <a:endParaRPr lang="es-ES" sz="1200" kern="1200" dirty="0"/>
        </a:p>
      </dsp:txBody>
      <dsp:txXfrm>
        <a:off x="5673350" y="1853948"/>
        <a:ext cx="948131" cy="1276431"/>
      </dsp:txXfrm>
    </dsp:sp>
    <dsp:sp modelId="{55E9D0C2-E6FE-403A-BDC9-8CB085DA7662}">
      <dsp:nvSpPr>
        <dsp:cNvPr id="0" name=""/>
        <dsp:cNvSpPr/>
      </dsp:nvSpPr>
      <dsp:spPr>
        <a:xfrm>
          <a:off x="6751692" y="2367280"/>
          <a:ext cx="213511" cy="2497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/>
        </a:p>
      </dsp:txBody>
      <dsp:txXfrm>
        <a:off x="6751692" y="2417233"/>
        <a:ext cx="149458" cy="149861"/>
      </dsp:txXfrm>
    </dsp:sp>
    <dsp:sp modelId="{263CAF84-82E5-4F08-A9DF-B1495E0B49B6}">
      <dsp:nvSpPr>
        <dsp:cNvPr id="0" name=""/>
        <dsp:cNvSpPr/>
      </dsp:nvSpPr>
      <dsp:spPr>
        <a:xfrm>
          <a:off x="7053830" y="1824450"/>
          <a:ext cx="1007127" cy="13354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Controversias se analizan con Coordinadores de Departamento P. 13</a:t>
          </a:r>
          <a:endParaRPr lang="es-ES" sz="1200" kern="1200" dirty="0"/>
        </a:p>
      </dsp:txBody>
      <dsp:txXfrm>
        <a:off x="7083328" y="1853948"/>
        <a:ext cx="948131" cy="1276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C7FF-8BAF-4054-B5EF-E887C4DF8015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8998-F773-4512-9EAF-229483E53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2125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C7FF-8BAF-4054-B5EF-E887C4DF8015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8998-F773-4512-9EAF-229483E53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911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C7FF-8BAF-4054-B5EF-E887C4DF8015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8998-F773-4512-9EAF-229483E53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8313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C7FF-8BAF-4054-B5EF-E887C4DF8015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8998-F773-4512-9EAF-229483E53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46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C7FF-8BAF-4054-B5EF-E887C4DF8015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8998-F773-4512-9EAF-229483E53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778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C7FF-8BAF-4054-B5EF-E887C4DF8015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8998-F773-4512-9EAF-229483E53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583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C7FF-8BAF-4054-B5EF-E887C4DF8015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8998-F773-4512-9EAF-229483E53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5234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C7FF-8BAF-4054-B5EF-E887C4DF8015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8998-F773-4512-9EAF-229483E53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95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C7FF-8BAF-4054-B5EF-E887C4DF8015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8998-F773-4512-9EAF-229483E53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041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C7FF-8BAF-4054-B5EF-E887C4DF8015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8998-F773-4512-9EAF-229483E53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136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4C7FF-8BAF-4054-B5EF-E887C4DF8015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88998-F773-4512-9EAF-229483E53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0602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4C7FF-8BAF-4054-B5EF-E887C4DF8015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88998-F773-4512-9EAF-229483E5374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754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CTC Extraordinario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15 de marzo del 2019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19659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/>
              <a:t>Los presentes Lineamientos, se encuentran orientados a reconocer al personal de Investigación y Técnico adscritos a los Centros Públicos de Investigación, por sus </a:t>
            </a:r>
            <a:r>
              <a:rPr lang="es-MX" b="1" u="sng" dirty="0"/>
              <a:t>esfuerzos</a:t>
            </a:r>
            <a:r>
              <a:rPr lang="es-MX" dirty="0"/>
              <a:t> para mantener y fomentar la excelencia científica y tecnológica, contribuir a la formación de recursos humanos de alto nivel, incentivar la permanencia en actividades de investigación y </a:t>
            </a:r>
            <a:r>
              <a:rPr lang="es-MX" b="1" u="sng" dirty="0"/>
              <a:t>lograr una mayor vinculación </a:t>
            </a:r>
            <a:r>
              <a:rPr lang="es-MX" dirty="0"/>
              <a:t>con los sectores académico, social, productivo y de servicios.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2239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Fuente de Financiamiento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s-MX" b="1" u="sng" dirty="0"/>
              <a:t>Recursos fiscales autorizados dentro del presupuesto de El Colegio de la Frontera Sur</a:t>
            </a:r>
            <a:endParaRPr lang="es-ES" b="1" u="sng" dirty="0"/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 </a:t>
            </a:r>
            <a:r>
              <a:rPr lang="es-MX" dirty="0" smtClean="0"/>
              <a:t>Recursos </a:t>
            </a:r>
            <a:r>
              <a:rPr lang="es-MX" dirty="0"/>
              <a:t>propios autorizados.</a:t>
            </a:r>
            <a:endParaRPr lang="es-ES" dirty="0"/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 </a:t>
            </a:r>
            <a:r>
              <a:rPr lang="es-MX" dirty="0" smtClean="0"/>
              <a:t>Los </a:t>
            </a:r>
            <a:r>
              <a:rPr lang="es-MX" dirty="0"/>
              <a:t>otorgados a través del Fondo de Investigación Científica y Desarrollo Tecnológico de El Colegio de la Frontera Sur.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97113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Proceso asignación estímulos por proyectos con recursos externos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295612652"/>
              </p:ext>
            </p:extLst>
          </p:nvPr>
        </p:nvGraphicFramePr>
        <p:xfrm>
          <a:off x="611560" y="1397000"/>
          <a:ext cx="8064896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2445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No se consideran (punto 13)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sz="2400" dirty="0" smtClean="0"/>
              <a:t>II</a:t>
            </a:r>
            <a:r>
              <a:rPr lang="es-MX" sz="2400" dirty="0"/>
              <a:t>.	Gasto de inversión por Infraestructura CONACYT.</a:t>
            </a:r>
          </a:p>
          <a:p>
            <a:r>
              <a:rPr lang="es-MX" sz="2400" dirty="0"/>
              <a:t>VIII. Ingresos por </a:t>
            </a:r>
            <a:r>
              <a:rPr lang="es-MX" sz="2400" b="1" u="sng" dirty="0"/>
              <a:t>venta de servicios </a:t>
            </a:r>
            <a:r>
              <a:rPr lang="es-MX" sz="2400" dirty="0"/>
              <a:t>como consultorías , cursos, análisis de laboratorio, y otros.</a:t>
            </a:r>
          </a:p>
          <a:p>
            <a:r>
              <a:rPr lang="es-ES" sz="2400" dirty="0"/>
              <a:t>XI. Ingresos de fuentes </a:t>
            </a:r>
            <a:r>
              <a:rPr lang="es-ES" sz="2400" b="1" u="sng" dirty="0"/>
              <a:t>que permiten </a:t>
            </a:r>
            <a:r>
              <a:rPr lang="es-ES" sz="2400" b="1" u="sng" dirty="0" err="1"/>
              <a:t>overhead</a:t>
            </a:r>
            <a:r>
              <a:rPr lang="es-ES" sz="2400" b="1" u="sng" dirty="0"/>
              <a:t> </a:t>
            </a:r>
            <a:r>
              <a:rPr lang="es-ES" sz="2400" dirty="0"/>
              <a:t>o costos indirectos. </a:t>
            </a:r>
            <a:endParaRPr lang="es-ES" sz="2400" dirty="0" smtClean="0"/>
          </a:p>
          <a:p>
            <a:r>
              <a:rPr lang="es-MX" sz="2400" dirty="0"/>
              <a:t>XII. 	Los ingresos externos con los cuales se pagaron estímulos por medio de recursos externos a personal de ECOSUR  durante el año anterior, no son considerados para estímulos.</a:t>
            </a:r>
            <a:endParaRPr lang="es-ES" sz="2400" dirty="0" smtClean="0"/>
          </a:p>
          <a:p>
            <a:endParaRPr lang="es-MX" sz="2400" dirty="0"/>
          </a:p>
          <a:p>
            <a:r>
              <a:rPr lang="es-MX" sz="2400" b="1" u="sng" dirty="0" smtClean="0"/>
              <a:t>Venta de servicios</a:t>
            </a:r>
            <a:r>
              <a:rPr lang="es-MX" sz="2400" dirty="0" smtClean="0"/>
              <a:t>: anteriormente era por criterio solo académico, objetivo o tipo de actividad, pero jurídico observó que un auditor observaría que se estimulen proyectos que generaron IVA o que tienen contratos de servicio.</a:t>
            </a:r>
          </a:p>
          <a:p>
            <a:r>
              <a:rPr lang="es-MX" sz="2400" dirty="0" smtClean="0"/>
              <a:t>Proyectos que permiten OVERHEAD no necesariamente permiten estímulos. </a:t>
            </a:r>
          </a:p>
          <a:p>
            <a:r>
              <a:rPr lang="es-MX" sz="2400" dirty="0" smtClean="0"/>
              <a:t>El punto XII es congruente mantenerlo.</a:t>
            </a:r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243146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Se propone admitir en </a:t>
            </a:r>
            <a:r>
              <a:rPr lang="es-MX" dirty="0" err="1" smtClean="0"/>
              <a:t>Progama</a:t>
            </a:r>
            <a:r>
              <a:rPr lang="es-MX" dirty="0" smtClean="0"/>
              <a:t> de Estímulos de Personal de Investigación- Recursos Fiscales 2019.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525963"/>
          </a:xfrm>
        </p:spPr>
        <p:txBody>
          <a:bodyPr/>
          <a:lstStyle/>
          <a:p>
            <a:r>
              <a:rPr lang="es-MX" dirty="0" smtClean="0"/>
              <a:t>II.	Gasto de inversión por Infraestructura CONACYT.</a:t>
            </a:r>
          </a:p>
          <a:p>
            <a:r>
              <a:rPr lang="es-MX" dirty="0" smtClean="0"/>
              <a:t>VIII. Ingresos por </a:t>
            </a:r>
            <a:r>
              <a:rPr lang="es-MX" b="1" u="sng" dirty="0" smtClean="0"/>
              <a:t>venta de servicios </a:t>
            </a:r>
            <a:r>
              <a:rPr lang="es-MX" dirty="0" smtClean="0"/>
              <a:t>como consultorías , cursos, análisis de laboratorio, y otros.</a:t>
            </a:r>
          </a:p>
          <a:p>
            <a:r>
              <a:rPr lang="es-ES" dirty="0" smtClean="0"/>
              <a:t>XI. Ingresos de fuentes </a:t>
            </a:r>
            <a:r>
              <a:rPr lang="es-ES" b="1" u="sng" dirty="0" smtClean="0"/>
              <a:t>que permiten </a:t>
            </a:r>
            <a:r>
              <a:rPr lang="es-ES" b="1" u="sng" dirty="0" err="1" smtClean="0"/>
              <a:t>overhead</a:t>
            </a:r>
            <a:r>
              <a:rPr lang="es-ES" b="1" u="sng" dirty="0" smtClean="0"/>
              <a:t> </a:t>
            </a:r>
            <a:r>
              <a:rPr lang="es-ES" dirty="0" smtClean="0"/>
              <a:t>o costos indirectos.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21350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Se mantendría la restricción XII, así como las otras: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MX" dirty="0" smtClean="0"/>
              <a:t>XII</a:t>
            </a:r>
            <a:r>
              <a:rPr lang="es-MX" dirty="0"/>
              <a:t>. 	</a:t>
            </a:r>
            <a:r>
              <a:rPr lang="es-MX" b="1" u="sng" dirty="0"/>
              <a:t>Los ingresos externos con los cuales se pagaron estímulos por medio de recursos externos a personal de ECOSUR  durante el año anterior, no son considerados para estímulos.</a:t>
            </a:r>
          </a:p>
          <a:p>
            <a:r>
              <a:rPr lang="es-MX" u="sng" dirty="0"/>
              <a:t>V.		Efectivo de otras instituciones recibido por personal de ECOSUR. </a:t>
            </a:r>
          </a:p>
          <a:p>
            <a:r>
              <a:rPr lang="es-MX" u="sng" dirty="0"/>
              <a:t>VII.	Donaciones o compras de otras instituciones, no integradas al patrimonio de ECOSUR. </a:t>
            </a:r>
          </a:p>
          <a:p>
            <a:r>
              <a:rPr lang="es-MX" u="sng" dirty="0"/>
              <a:t>VIII.	Donaciones o compras de otras instituciones, integradas al patrimonio de ECOSUR, cuando el valor se determina con estimaciones.</a:t>
            </a:r>
          </a:p>
          <a:p>
            <a:r>
              <a:rPr lang="es-MX" u="sng" dirty="0"/>
              <a:t>IX.	Personal que trabaja o estudia en ECOSUR, contratado por otras instituciones. </a:t>
            </a:r>
          </a:p>
          <a:p>
            <a:r>
              <a:rPr lang="es-MX" u="sng" dirty="0"/>
              <a:t>X.	Ingresos en especie que no hayan sido contabilizados.</a:t>
            </a:r>
          </a:p>
          <a:p>
            <a:r>
              <a:rPr lang="es-MX" u="sng" dirty="0"/>
              <a:t>XI.	Ingresos por venta de productos como publicaciones, </a:t>
            </a:r>
            <a:r>
              <a:rPr lang="es-MX" u="sng" dirty="0" err="1"/>
              <a:t>CDs</a:t>
            </a:r>
            <a:r>
              <a:rPr lang="es-MX" u="sng" dirty="0"/>
              <a:t>, artículos promocionales, y otros. </a:t>
            </a:r>
          </a:p>
          <a:p>
            <a:r>
              <a:rPr lang="es-MX" u="sng" dirty="0"/>
              <a:t>XIII.	Ingresos por servicios de infraestructura, como la renta de departamentos, concesión de cafetería, renta de salones, auditorios, y otros.</a:t>
            </a:r>
          </a:p>
          <a:p>
            <a:r>
              <a:rPr lang="es-MX" u="sng" dirty="0"/>
              <a:t>XIV.	Ingresos  que  se  generen  por el Programa de Consolidación Institucional y a través de becas para investigadores.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99101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191</Words>
  <Application>Microsoft Office PowerPoint</Application>
  <PresentationFormat>Presentación en pantalla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CTC Extraordinario</vt:lpstr>
      <vt:lpstr>Objeto</vt:lpstr>
      <vt:lpstr>Fuente de Financiamiento</vt:lpstr>
      <vt:lpstr>Proceso asignación estímulos por proyectos con recursos externos</vt:lpstr>
      <vt:lpstr>No se consideran (punto 13)</vt:lpstr>
      <vt:lpstr>Se propone admitir en Progama de Estímulos de Personal de Investigación- Recursos Fiscales 2019.</vt:lpstr>
      <vt:lpstr>Se mantendría la restricción XII, así como las otras: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Objeto</dc:title>
  <dc:creator>CTC-</dc:creator>
  <cp:lastModifiedBy>Dra. Brunel</cp:lastModifiedBy>
  <cp:revision>2</cp:revision>
  <dcterms:created xsi:type="dcterms:W3CDTF">2019-03-15T15:35:56Z</dcterms:created>
  <dcterms:modified xsi:type="dcterms:W3CDTF">2019-03-15T17:20:34Z</dcterms:modified>
</cp:coreProperties>
</file>